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4"/>
  </p:notesMasterIdLst>
  <p:sldIdLst>
    <p:sldId id="256" r:id="rId2"/>
    <p:sldId id="303" r:id="rId3"/>
    <p:sldId id="257" r:id="rId4"/>
    <p:sldId id="300" r:id="rId5"/>
    <p:sldId id="258" r:id="rId6"/>
    <p:sldId id="282" r:id="rId7"/>
    <p:sldId id="293" r:id="rId8"/>
    <p:sldId id="260" r:id="rId9"/>
    <p:sldId id="261" r:id="rId10"/>
    <p:sldId id="263" r:id="rId11"/>
    <p:sldId id="262" r:id="rId12"/>
    <p:sldId id="264" r:id="rId13"/>
    <p:sldId id="266" r:id="rId14"/>
    <p:sldId id="295" r:id="rId15"/>
    <p:sldId id="296" r:id="rId16"/>
    <p:sldId id="297" r:id="rId17"/>
    <p:sldId id="267" r:id="rId18"/>
    <p:sldId id="268" r:id="rId19"/>
    <p:sldId id="269" r:id="rId20"/>
    <p:sldId id="270" r:id="rId21"/>
    <p:sldId id="284" r:id="rId22"/>
    <p:sldId id="283" r:id="rId23"/>
    <p:sldId id="285" r:id="rId24"/>
    <p:sldId id="304" r:id="rId25"/>
    <p:sldId id="275" r:id="rId26"/>
    <p:sldId id="272" r:id="rId27"/>
    <p:sldId id="271" r:id="rId28"/>
    <p:sldId id="286" r:id="rId29"/>
    <p:sldId id="276" r:id="rId30"/>
    <p:sldId id="287" r:id="rId31"/>
    <p:sldId id="288" r:id="rId32"/>
    <p:sldId id="273" r:id="rId33"/>
    <p:sldId id="274" r:id="rId34"/>
    <p:sldId id="277" r:id="rId35"/>
    <p:sldId id="278" r:id="rId36"/>
    <p:sldId id="279" r:id="rId37"/>
    <p:sldId id="280" r:id="rId38"/>
    <p:sldId id="290" r:id="rId39"/>
    <p:sldId id="299" r:id="rId40"/>
    <p:sldId id="291" r:id="rId41"/>
    <p:sldId id="301" r:id="rId42"/>
    <p:sldId id="302" r:id="rId43"/>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5E6E62-C4E3-46B7-BC50-DB75765DD27B}">
  <a:tblStyle styleId="{285E6E62-C4E3-46B7-BC50-DB75765DD27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guide orient="horz" pos="2160"/>
        <p:guide pos="3816"/>
      </p:guideLst>
    </p:cSldViewPr>
  </p:slideViewPr>
  <p:notesTextViewPr>
    <p:cViewPr>
      <p:scale>
        <a:sx n="1" d="1"/>
        <a:sy n="1" d="1"/>
      </p:scale>
      <p:origin x="0" y="-72"/>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62" tIns="46568" rIns="93162" bIns="46568"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62" tIns="46568" rIns="93162" bIns="46568"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62" tIns="46568" rIns="93162" bIns="46568"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fld id="{00000000-1234-1234-1234-123412341234}" type="slidenum">
              <a:rPr lang="en-US" sz="1200" smtClean="0">
                <a:solidFill>
                  <a:schemeClr val="dk1"/>
                </a:solidFill>
                <a:latin typeface="Calibri"/>
                <a:ea typeface="Calibri"/>
                <a:cs typeface="Calibri"/>
                <a:sym typeface="Calibri"/>
              </a:rPr>
              <a:pPr algn="r"/>
              <a:t>‹#›</a:t>
            </a:fld>
            <a:endParaRPr lang="en-US" sz="12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r>
              <a:rPr lang="en-US"/>
              <a:t>																																														</a:t>
            </a:r>
            <a:endParaRPr/>
          </a:p>
        </p:txBody>
      </p:sp>
      <p:sp>
        <p:nvSpPr>
          <p:cNvPr id="86" name="Google Shape;86;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2: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172" name="Google Shape;172;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3: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178" name="Google Shape;178;p1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4: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185" name="Google Shape;185;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5: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208" name="Google Shape;208;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5: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208" name="Google Shape;208;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9674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0: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248" name="Google Shape;248;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7: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223" name="Google Shape;223;p1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6: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215" name="Google Shape;215;p1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1: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255" name="Google Shape;255;p2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232" name="Google Shape;232;p1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95" name="Google Shape;95;p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9: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240" name="Google Shape;240;p1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2: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262" name="Google Shape;262;p2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3: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269" name="Google Shape;269;p2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4: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276" name="Google Shape;276;p2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5: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283" name="Google Shape;283;p2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102" name="Google Shape;102;p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116" name="Google Shape;116;p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124" name="Google Shape;124;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140" name="Google Shape;140;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7: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132" name="Google Shape;132;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148" name="Google Shape;148;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txBox="1">
            <a:spLocks noGrp="1"/>
          </p:cNvSpPr>
          <p:nvPr>
            <p:ph type="body" idx="1"/>
          </p:nvPr>
        </p:nvSpPr>
        <p:spPr>
          <a:xfrm>
            <a:off x="701040" y="4473892"/>
            <a:ext cx="5608320" cy="3660458"/>
          </a:xfrm>
          <a:prstGeom prst="rect">
            <a:avLst/>
          </a:prstGeom>
        </p:spPr>
        <p:txBody>
          <a:bodyPr spcFirstLastPara="1" wrap="square" lIns="93162" tIns="46568" rIns="93162" bIns="46568" anchor="t" anchorCtr="0">
            <a:noAutofit/>
          </a:bodyPr>
          <a:lstStyle/>
          <a:p>
            <a:pPr marL="0" indent="0"/>
            <a:endParaRPr/>
          </a:p>
        </p:txBody>
      </p:sp>
      <p:sp>
        <p:nvSpPr>
          <p:cNvPr id="164" name="Google Shape;164;p1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itpeernetwork.intel.com/xeon-scalable-powers-future-ai/"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trendmicro.de/cloud-content/us/pdfs/security-intelligence/white-papers/wp-analyzing-breaches-by-industry.pdf"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trendmicro.de/cloud-content/us/pdfs/security-intelligence/white-papers/wp-analyzing-breaches-by-industry.pdf"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www.trendmicro.de/cloud-content/us/pdfs/security-intelligence/white-papers/wp-analyzing-breaches-by-industry.pdf"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s://www.trendmicro.de/cloud-content/us/pdfs/security-intelligence/white-papers/wp-analyzing-breaches-by-industry.pdf"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sdpxddDzXfE"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www.cpp.edu/~raguthrie/CIS310/"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earchsecurity.techtarget.com/definition/two-factor-authentication"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w0QbnxKRD0w"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EDTx3meIeT0"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searchitchannel.techtarget.com/definition/vendor-neutral" TargetMode="External"/><Relationship Id="rId2" Type="http://schemas.openxmlformats.org/officeDocument/2006/relationships/hyperlink" Target="https://searchsecurity.techtarget.com/definition/ISC2-International-Information-Systems-Security-Certification-Consortium" TargetMode="External"/><Relationship Id="rId1" Type="http://schemas.openxmlformats.org/officeDocument/2006/relationships/slideLayout" Target="../slideLayouts/slideLayout1.xml"/><Relationship Id="rId4" Type="http://schemas.openxmlformats.org/officeDocument/2006/relationships/hyperlink" Target="https://searchsecurity.techtarget.com/definition/Certified-Information-Systems-Security-Professiona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imf.org/external/datamapper/NGDPD@WEO/OEMDC/ADVEC/WEOWORLD" TargetMode="External"/><Relationship Id="rId2" Type="http://schemas.openxmlformats.org/officeDocument/2006/relationships/hyperlink" Target="https://www.investopedia.com/insights/worlds-top-economies/"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www.pwc.com/us/en/view/issue-15/cybersecurity-business-priority.jhtm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3"/>
          <p:cNvPicPr preferRelativeResize="0"/>
          <p:nvPr/>
        </p:nvPicPr>
        <p:blipFill rotWithShape="1">
          <a:blip r:embed="rId3">
            <a:alphaModFix/>
          </a:blip>
          <a:srcRect/>
          <a:stretch/>
        </p:blipFill>
        <p:spPr>
          <a:xfrm>
            <a:off x="286658" y="1147725"/>
            <a:ext cx="5486400" cy="4533521"/>
          </a:xfrm>
          <a:prstGeom prst="rect">
            <a:avLst/>
          </a:prstGeom>
          <a:noFill/>
          <a:ln>
            <a:noFill/>
          </a:ln>
        </p:spPr>
      </p:pic>
      <p:sp>
        <p:nvSpPr>
          <p:cNvPr id="89" name="Google Shape;89;p13"/>
          <p:cNvSpPr txBox="1"/>
          <p:nvPr/>
        </p:nvSpPr>
        <p:spPr>
          <a:xfrm>
            <a:off x="6096000" y="1204686"/>
            <a:ext cx="5820229" cy="14465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0" i="0" u="none" strike="noStrike" cap="none">
                <a:solidFill>
                  <a:schemeClr val="dk1"/>
                </a:solidFill>
                <a:latin typeface="Calibri"/>
                <a:ea typeface="Calibri"/>
                <a:cs typeface="Calibri"/>
                <a:sym typeface="Calibri"/>
              </a:rPr>
              <a:t>ITEC-200 The Edge of Information Technology </a:t>
            </a:r>
            <a:endParaRPr/>
          </a:p>
        </p:txBody>
      </p:sp>
      <p:sp>
        <p:nvSpPr>
          <p:cNvPr id="90" name="Google Shape;90;p13"/>
          <p:cNvSpPr txBox="1"/>
          <p:nvPr/>
        </p:nvSpPr>
        <p:spPr>
          <a:xfrm>
            <a:off x="6085113" y="3414485"/>
            <a:ext cx="5820229" cy="14465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0" i="0" u="none" strike="noStrike" cap="none">
                <a:solidFill>
                  <a:schemeClr val="dk1"/>
                </a:solidFill>
                <a:latin typeface="Calibri"/>
                <a:ea typeface="Calibri"/>
                <a:cs typeface="Calibri"/>
                <a:sym typeface="Calibri"/>
              </a:rPr>
              <a:t>Chapter 6 – Information Security</a:t>
            </a:r>
            <a:endParaRPr/>
          </a:p>
        </p:txBody>
      </p:sp>
      <p:sp>
        <p:nvSpPr>
          <p:cNvPr id="91" name="Google Shape;91;p13"/>
          <p:cNvSpPr txBox="1"/>
          <p:nvPr/>
        </p:nvSpPr>
        <p:spPr>
          <a:xfrm>
            <a:off x="119743" y="6129125"/>
            <a:ext cx="5820229" cy="29238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300" b="0" i="0" u="none" strike="noStrike" cap="none">
                <a:solidFill>
                  <a:schemeClr val="dk1"/>
                </a:solidFill>
                <a:latin typeface="Calibri"/>
                <a:ea typeface="Calibri"/>
                <a:cs typeface="Calibri"/>
                <a:sym typeface="Calibri"/>
              </a:rPr>
              <a:t>Image source: </a:t>
            </a:r>
            <a:r>
              <a:rPr lang="en-US" sz="1300" b="0" i="0" u="sng" strike="noStrike" cap="none">
                <a:solidFill>
                  <a:schemeClr val="hlink"/>
                </a:solidFill>
                <a:latin typeface="Calibri"/>
                <a:ea typeface="Calibri"/>
                <a:cs typeface="Calibri"/>
                <a:sym typeface="Calibri"/>
                <a:hlinkClick r:id="rId4"/>
              </a:rPr>
              <a:t>https://itpeernetwork.intel.com/xeon-scalable-powers-future-ai/</a:t>
            </a:r>
            <a:endParaRPr sz="1800" b="0" i="0" u="none" strike="noStrike" cap="none">
              <a:solidFill>
                <a:schemeClr val="dk1"/>
              </a:solidFill>
              <a:latin typeface="Calibri"/>
              <a:ea typeface="Calibri"/>
              <a:cs typeface="Calibri"/>
              <a:sym typeface="Calibri"/>
            </a:endParaRPr>
          </a:p>
        </p:txBody>
      </p:sp>
      <p:sp>
        <p:nvSpPr>
          <p:cNvPr id="92" name="Google Shape;9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10672"/>
    </mc:Choice>
    <mc:Fallback xmlns="">
      <p:transition spd="slow" advTm="1067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p:nvPr/>
        </p:nvSpPr>
        <p:spPr>
          <a:xfrm>
            <a:off x="209005" y="6321574"/>
            <a:ext cx="11773988"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Source: </a:t>
            </a:r>
            <a:r>
              <a:rPr lang="en-US" sz="1600" u="sng">
                <a:solidFill>
                  <a:schemeClr val="hlink"/>
                </a:solidFill>
                <a:latin typeface="Calibri"/>
                <a:ea typeface="Calibri"/>
                <a:cs typeface="Calibri"/>
                <a:sym typeface="Calibri"/>
                <a:hlinkClick r:id="rId3"/>
              </a:rPr>
              <a:t>https://www.trendmicro.de/cloud-content/us/pdfs/security-intelligence/white-papers/wp-analyzing-breaches-by-industry.pdf</a:t>
            </a:r>
            <a:endParaRPr sz="1600">
              <a:solidFill>
                <a:schemeClr val="dk1"/>
              </a:solidFill>
              <a:latin typeface="Calibri"/>
              <a:ea typeface="Calibri"/>
              <a:cs typeface="Calibri"/>
              <a:sym typeface="Calibri"/>
            </a:endParaRPr>
          </a:p>
        </p:txBody>
      </p:sp>
      <p:sp>
        <p:nvSpPr>
          <p:cNvPr id="143" name="Google Shape;143;p20"/>
          <p:cNvSpPr txBox="1"/>
          <p:nvPr/>
        </p:nvSpPr>
        <p:spPr>
          <a:xfrm>
            <a:off x="1910713" y="289153"/>
            <a:ext cx="8370571"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What is Stolen (Trend Micro)</a:t>
            </a:r>
            <a:endParaRPr/>
          </a:p>
        </p:txBody>
      </p:sp>
      <p:sp>
        <p:nvSpPr>
          <p:cNvPr id="144" name="Google Shape;14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45" name="Google Shape;145;p20"/>
          <p:cNvSpPr/>
          <p:nvPr/>
        </p:nvSpPr>
        <p:spPr>
          <a:xfrm>
            <a:off x="1221919" y="812165"/>
            <a:ext cx="9748158" cy="59093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Personally identifiable information (PII): Names, addresses, Social Security numbers, and other information.</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Financial data: Banking, insurance, billing, and other information.</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Health data: Hospitals and doctors' office records, medical insurance, and other information. </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Education data: School, college, university, or related records.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Payment card data: Credit, debit, store-branded credit, and prepaid gift cards.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Credentials: Log-in credentials to eBay, PayPal, Web-based emails, online banking sites, and others.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Other: Intellectual property, intelligence about an organization, and other information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advTm="57511"/>
    </mc:Choice>
    <mc:Fallback xmlns="">
      <p:transition spd="slow" advTm="5751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p:nvPr/>
        </p:nvSpPr>
        <p:spPr>
          <a:xfrm>
            <a:off x="209005" y="6321574"/>
            <a:ext cx="11773988"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Source: </a:t>
            </a:r>
            <a:r>
              <a:rPr lang="en-US" sz="1600" u="sng">
                <a:solidFill>
                  <a:schemeClr val="hlink"/>
                </a:solidFill>
                <a:latin typeface="Calibri"/>
                <a:ea typeface="Calibri"/>
                <a:cs typeface="Calibri"/>
                <a:sym typeface="Calibri"/>
                <a:hlinkClick r:id="rId3"/>
              </a:rPr>
              <a:t>https://www.trendmicro.de/cloud-content/us/pdfs/security-intelligence/white-papers/wp-analyzing-breaches-by-industry.pdf</a:t>
            </a:r>
            <a:endParaRPr sz="1600">
              <a:solidFill>
                <a:schemeClr val="dk1"/>
              </a:solidFill>
              <a:latin typeface="Calibri"/>
              <a:ea typeface="Calibri"/>
              <a:cs typeface="Calibri"/>
              <a:sym typeface="Calibri"/>
            </a:endParaRPr>
          </a:p>
        </p:txBody>
      </p:sp>
      <p:sp>
        <p:nvSpPr>
          <p:cNvPr id="135" name="Google Shape;135;p19"/>
          <p:cNvSpPr txBox="1"/>
          <p:nvPr/>
        </p:nvSpPr>
        <p:spPr>
          <a:xfrm>
            <a:off x="1872614" y="428922"/>
            <a:ext cx="8370571"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Breach methods observed from 2005 to April 2015 (Trend Micro)</a:t>
            </a:r>
            <a:endParaRPr/>
          </a:p>
        </p:txBody>
      </p:sp>
      <p:sp>
        <p:nvSpPr>
          <p:cNvPr id="136" name="Google Shape;13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137" name="Google Shape;137;p19"/>
          <p:cNvPicPr preferRelativeResize="0"/>
          <p:nvPr/>
        </p:nvPicPr>
        <p:blipFill rotWithShape="1">
          <a:blip r:embed="rId4">
            <a:alphaModFix/>
          </a:blip>
          <a:srcRect/>
          <a:stretch/>
        </p:blipFill>
        <p:spPr>
          <a:xfrm>
            <a:off x="376237" y="890587"/>
            <a:ext cx="11439525" cy="50768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6231"/>
    </mc:Choice>
    <mc:Fallback xmlns="">
      <p:transition spd="slow" advTm="2623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p:nvPr/>
        </p:nvSpPr>
        <p:spPr>
          <a:xfrm>
            <a:off x="209005" y="6321574"/>
            <a:ext cx="11773988"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Source: </a:t>
            </a:r>
            <a:r>
              <a:rPr lang="en-US" sz="1600" u="sng">
                <a:solidFill>
                  <a:schemeClr val="hlink"/>
                </a:solidFill>
                <a:latin typeface="Calibri"/>
                <a:ea typeface="Calibri"/>
                <a:cs typeface="Calibri"/>
                <a:sym typeface="Calibri"/>
                <a:hlinkClick r:id="rId3"/>
              </a:rPr>
              <a:t>https://www.trendmicro.de/cloud-content/us/pdfs/security-intelligence/white-papers/wp-analyzing-breaches-by-industry.pdf</a:t>
            </a:r>
            <a:endParaRPr sz="1600">
              <a:solidFill>
                <a:schemeClr val="dk1"/>
              </a:solidFill>
              <a:latin typeface="Calibri"/>
              <a:ea typeface="Calibri"/>
              <a:cs typeface="Calibri"/>
              <a:sym typeface="Calibri"/>
            </a:endParaRPr>
          </a:p>
        </p:txBody>
      </p:sp>
      <p:sp>
        <p:nvSpPr>
          <p:cNvPr id="151" name="Google Shape;151;p21"/>
          <p:cNvSpPr txBox="1"/>
          <p:nvPr/>
        </p:nvSpPr>
        <p:spPr>
          <a:xfrm>
            <a:off x="1249212" y="402351"/>
            <a:ext cx="9693573"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Record-type combinations compromised 2005 to April 2015 (Trend Micro)</a:t>
            </a:r>
            <a:endParaRPr/>
          </a:p>
        </p:txBody>
      </p:sp>
      <p:sp>
        <p:nvSpPr>
          <p:cNvPr id="152" name="Google Shape;15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153" name="Google Shape;153;p21"/>
          <p:cNvPicPr preferRelativeResize="0"/>
          <p:nvPr/>
        </p:nvPicPr>
        <p:blipFill rotWithShape="1">
          <a:blip r:embed="rId4">
            <a:alphaModFix/>
          </a:blip>
          <a:srcRect/>
          <a:stretch/>
        </p:blipFill>
        <p:spPr>
          <a:xfrm>
            <a:off x="1112372" y="925363"/>
            <a:ext cx="9891054" cy="5029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5374"/>
    </mc:Choice>
    <mc:Fallback xmlns="">
      <p:transition spd="slow" advTm="1537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3"/>
          <p:cNvSpPr/>
          <p:nvPr/>
        </p:nvSpPr>
        <p:spPr>
          <a:xfrm>
            <a:off x="209005" y="6321574"/>
            <a:ext cx="11773988"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Source: </a:t>
            </a:r>
            <a:r>
              <a:rPr lang="en-US" sz="1600" u="sng">
                <a:solidFill>
                  <a:schemeClr val="hlink"/>
                </a:solidFill>
                <a:latin typeface="Calibri"/>
                <a:ea typeface="Calibri"/>
                <a:cs typeface="Calibri"/>
                <a:sym typeface="Calibri"/>
                <a:hlinkClick r:id="rId3"/>
              </a:rPr>
              <a:t>https://www.trendmicro.de/cloud-content/us/pdfs/security-intelligence/white-papers/wp-analyzing-breaches-by-industry.pdf</a:t>
            </a:r>
            <a:endParaRPr sz="1600">
              <a:solidFill>
                <a:schemeClr val="dk1"/>
              </a:solidFill>
              <a:latin typeface="Calibri"/>
              <a:ea typeface="Calibri"/>
              <a:cs typeface="Calibri"/>
              <a:sym typeface="Calibri"/>
            </a:endParaRPr>
          </a:p>
        </p:txBody>
      </p:sp>
      <p:sp>
        <p:nvSpPr>
          <p:cNvPr id="167" name="Google Shape;167;p23"/>
          <p:cNvSpPr txBox="1"/>
          <p:nvPr/>
        </p:nvSpPr>
        <p:spPr>
          <a:xfrm>
            <a:off x="1249212" y="402351"/>
            <a:ext cx="9693573"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Record-type combinations compromised 2005 to April 2015 (Trend Micro)</a:t>
            </a:r>
            <a:endParaRPr/>
          </a:p>
        </p:txBody>
      </p:sp>
      <p:sp>
        <p:nvSpPr>
          <p:cNvPr id="168" name="Google Shape;16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169" name="Google Shape;169;p23"/>
          <p:cNvPicPr preferRelativeResize="0"/>
          <p:nvPr/>
        </p:nvPicPr>
        <p:blipFill rotWithShape="1">
          <a:blip r:embed="rId4">
            <a:alphaModFix/>
          </a:blip>
          <a:srcRect/>
          <a:stretch/>
        </p:blipFill>
        <p:spPr>
          <a:xfrm>
            <a:off x="2549824" y="1340180"/>
            <a:ext cx="7014524" cy="419709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7859"/>
    </mc:Choice>
    <mc:Fallback xmlns="">
      <p:transition spd="slow" advTm="785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A5594C-2779-442D-8D07-827075B86442}"/>
              </a:ext>
            </a:extLst>
          </p:cNvPr>
          <p:cNvSpPr>
            <a:spLocks noGrp="1"/>
          </p:cNvSpPr>
          <p:nvPr>
            <p:ph type="title"/>
          </p:nvPr>
        </p:nvSpPr>
        <p:spPr>
          <a:xfrm>
            <a:off x="838200" y="365125"/>
            <a:ext cx="10515600" cy="718087"/>
          </a:xfrm>
        </p:spPr>
        <p:txBody>
          <a:bodyPr/>
          <a:lstStyle/>
          <a:p>
            <a:pPr algn="ctr"/>
            <a:r>
              <a:rPr lang="en-US" sz="4000" dirty="0"/>
              <a:t>Ransomware</a:t>
            </a:r>
          </a:p>
        </p:txBody>
      </p:sp>
      <p:sp>
        <p:nvSpPr>
          <p:cNvPr id="6" name="Text Placeholder 5">
            <a:extLst>
              <a:ext uri="{FF2B5EF4-FFF2-40B4-BE49-F238E27FC236}">
                <a16:creationId xmlns:a16="http://schemas.microsoft.com/office/drawing/2014/main" id="{A2B4DA5B-3182-41D2-8B40-7E82B09C6B7B}"/>
              </a:ext>
            </a:extLst>
          </p:cNvPr>
          <p:cNvSpPr>
            <a:spLocks noGrp="1"/>
          </p:cNvSpPr>
          <p:nvPr>
            <p:ph type="body" idx="1"/>
          </p:nvPr>
        </p:nvSpPr>
        <p:spPr>
          <a:xfrm>
            <a:off x="838200" y="1083212"/>
            <a:ext cx="10515600" cy="5093751"/>
          </a:xfrm>
        </p:spPr>
        <p:txBody>
          <a:bodyPr/>
          <a:lstStyle/>
          <a:p>
            <a:pPr marL="114300" indent="0">
              <a:buNone/>
            </a:pPr>
            <a:r>
              <a:rPr lang="en-US" dirty="0"/>
              <a:t>Ransomware is the fastest growing cybercrime. Ransomware victims include big companies, small and medium enterprises, and individual consumers. While the cost to the individual is low, usually about $200 in ransom, the ability to hit thousands of targets at a low cost and with no risk of penalty explains why this category of cybercrime is growing so quickly. While many victims do not pay ransom, enough do to make this profitable. The FBI reported $209 million in ransom was paid in the first quarter of 2016, compared to just $24 million in ransom payments in all of 2015.</a:t>
            </a:r>
          </a:p>
          <a:p>
            <a:pPr marL="114300" indent="0">
              <a:buNone/>
            </a:pPr>
            <a:endParaRPr lang="en-US" dirty="0"/>
          </a:p>
          <a:p>
            <a:pPr marL="114300" indent="0">
              <a:buNone/>
            </a:pPr>
            <a:r>
              <a:rPr lang="en-US" dirty="0"/>
              <a:t>Source: McAfee Labs from several sources</a:t>
            </a:r>
          </a:p>
          <a:p>
            <a:pPr marL="114300" indent="0">
              <a:buNone/>
            </a:pPr>
            <a:endParaRPr lang="en-US" dirty="0"/>
          </a:p>
          <a:p>
            <a:pPr marL="114300" indent="0">
              <a:buNone/>
            </a:pPr>
            <a:endParaRPr lang="en-US" dirty="0"/>
          </a:p>
        </p:txBody>
      </p:sp>
      <p:sp>
        <p:nvSpPr>
          <p:cNvPr id="4" name="Slide Number Placeholder 3">
            <a:extLst>
              <a:ext uri="{FF2B5EF4-FFF2-40B4-BE49-F238E27FC236}">
                <a16:creationId xmlns:a16="http://schemas.microsoft.com/office/drawing/2014/main" id="{047C676C-F8DC-417C-B4C9-C76845BA3B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418005601"/>
      </p:ext>
    </p:extLst>
  </p:cSld>
  <p:clrMapOvr>
    <a:masterClrMapping/>
  </p:clrMapOvr>
  <mc:AlternateContent xmlns:mc="http://schemas.openxmlformats.org/markup-compatibility/2006" xmlns:p14="http://schemas.microsoft.com/office/powerpoint/2010/main">
    <mc:Choice Requires="p14">
      <p:transition spd="slow" p14:dur="2000" advTm="38876"/>
    </mc:Choice>
    <mc:Fallback xmlns="">
      <p:transition spd="slow" advTm="3887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E584FA-398A-44C7-A2F7-92CBA6B271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5" name="Picture 4">
            <a:extLst>
              <a:ext uri="{FF2B5EF4-FFF2-40B4-BE49-F238E27FC236}">
                <a16:creationId xmlns:a16="http://schemas.microsoft.com/office/drawing/2014/main" id="{5594FABD-4DF7-4A58-A4B6-5108BA37499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934949196"/>
      </p:ext>
    </p:extLst>
  </p:cSld>
  <p:clrMapOvr>
    <a:masterClrMapping/>
  </p:clrMapOvr>
  <mc:AlternateContent xmlns:mc="http://schemas.openxmlformats.org/markup-compatibility/2006" xmlns:p14="http://schemas.microsoft.com/office/powerpoint/2010/main">
    <mc:Choice Requires="p14">
      <p:transition spd="slow" p14:dur="2000" advTm="19722"/>
    </mc:Choice>
    <mc:Fallback xmlns="">
      <p:transition spd="slow" advTm="1972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17B6A3-0C9B-40B3-BA8D-AE038400A9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3" name="Picture 2">
            <a:extLst>
              <a:ext uri="{FF2B5EF4-FFF2-40B4-BE49-F238E27FC236}">
                <a16:creationId xmlns:a16="http://schemas.microsoft.com/office/drawing/2014/main" id="{5310503E-5D29-4C0A-A9EE-ABB23B42D04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35041024"/>
      </p:ext>
    </p:extLst>
  </p:cSld>
  <p:clrMapOvr>
    <a:masterClrMapping/>
  </p:clrMapOvr>
  <mc:AlternateContent xmlns:mc="http://schemas.openxmlformats.org/markup-compatibility/2006" xmlns:p14="http://schemas.microsoft.com/office/powerpoint/2010/main">
    <mc:Choice Requires="p14">
      <p:transition spd="slow" p14:dur="2000" advTm="17699"/>
    </mc:Choice>
    <mc:Fallback xmlns="">
      <p:transition spd="slow" advTm="1769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body" idx="1"/>
          </p:nvPr>
        </p:nvSpPr>
        <p:spPr>
          <a:xfrm>
            <a:off x="838200" y="3109549"/>
            <a:ext cx="10515600" cy="638902"/>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Clr>
                <a:schemeClr val="dk1"/>
              </a:buClr>
              <a:buSzPts val="4400"/>
              <a:buNone/>
            </a:pPr>
            <a:r>
              <a:rPr lang="en-US" sz="4400"/>
              <a:t>Why is the internet not secure?</a:t>
            </a:r>
            <a:endParaRPr/>
          </a:p>
        </p:txBody>
      </p:sp>
      <p:sp>
        <p:nvSpPr>
          <p:cNvPr id="175" name="Google Shape;17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33019"/>
    </mc:Choice>
    <mc:Fallback xmlns="">
      <p:transition spd="slow" advTm="3301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9"/>
        <p:cNvGrpSpPr/>
        <p:nvPr/>
      </p:nvGrpSpPr>
      <p:grpSpPr>
        <a:xfrm>
          <a:off x="0" y="0"/>
          <a:ext cx="0" cy="0"/>
          <a:chOff x="0" y="0"/>
          <a:chExt cx="0" cy="0"/>
        </a:xfrm>
      </p:grpSpPr>
      <p:sp>
        <p:nvSpPr>
          <p:cNvPr id="180" name="Google Shape;18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181" name="Google Shape;181;p25"/>
          <p:cNvSpPr/>
          <p:nvPr/>
        </p:nvSpPr>
        <p:spPr>
          <a:xfrm>
            <a:off x="349298" y="6429180"/>
            <a:ext cx="11463971"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Video source: </a:t>
            </a:r>
            <a:r>
              <a:rPr lang="en-US" sz="1200" u="sng">
                <a:solidFill>
                  <a:schemeClr val="hlink"/>
                </a:solidFill>
                <a:latin typeface="Calibri"/>
                <a:ea typeface="Calibri"/>
                <a:cs typeface="Calibri"/>
                <a:sym typeface="Calibri"/>
                <a:hlinkClick r:id="rId3"/>
              </a:rPr>
              <a:t>https://www.youtube.com/watch?v=sdpxddDzXfE</a:t>
            </a:r>
            <a:endParaRPr sz="1200">
              <a:solidFill>
                <a:schemeClr val="lt1"/>
              </a:solidFill>
              <a:latin typeface="Calibri"/>
              <a:ea typeface="Calibri"/>
              <a:cs typeface="Calibri"/>
              <a:sym typeface="Calibri"/>
            </a:endParaRPr>
          </a:p>
        </p:txBody>
      </p:sp>
      <p:pic>
        <p:nvPicPr>
          <p:cNvPr id="182" name="Google Shape;182;p25"/>
          <p:cNvPicPr preferRelativeResize="0"/>
          <p:nvPr/>
        </p:nvPicPr>
        <p:blipFill rotWithShape="1">
          <a:blip r:embed="rId4">
            <a:alphaModFix/>
          </a:blip>
          <a:srcRect/>
          <a:stretch/>
        </p:blipFill>
        <p:spPr>
          <a:xfrm>
            <a:off x="2136546" y="467969"/>
            <a:ext cx="7918907" cy="59391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5164"/>
    </mc:Choice>
    <mc:Fallback xmlns="">
      <p:transition spd="slow" advTm="15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p:nvPr/>
        </p:nvSpPr>
        <p:spPr>
          <a:xfrm>
            <a:off x="1633772" y="287829"/>
            <a:ext cx="8848256"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dk1"/>
                </a:solidFill>
                <a:latin typeface="Calibri"/>
                <a:ea typeface="Calibri"/>
                <a:cs typeface="Calibri"/>
                <a:sym typeface="Calibri"/>
              </a:rPr>
              <a:t>Motivations behind cyberattacks</a:t>
            </a:r>
            <a:endParaRPr/>
          </a:p>
        </p:txBody>
      </p:sp>
      <p:sp>
        <p:nvSpPr>
          <p:cNvPr id="188" name="Google Shape;18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grpSp>
        <p:nvGrpSpPr>
          <p:cNvPr id="189" name="Google Shape;189;p26"/>
          <p:cNvGrpSpPr/>
          <p:nvPr/>
        </p:nvGrpSpPr>
        <p:grpSpPr>
          <a:xfrm>
            <a:off x="997619" y="1899147"/>
            <a:ext cx="10123527" cy="3091548"/>
            <a:chOff x="2966" y="532476"/>
            <a:chExt cx="10123527" cy="3091548"/>
          </a:xfrm>
        </p:grpSpPr>
        <p:sp>
          <p:nvSpPr>
            <p:cNvPr id="190" name="Google Shape;190;p26"/>
            <p:cNvSpPr/>
            <p:nvPr/>
          </p:nvSpPr>
          <p:spPr>
            <a:xfrm>
              <a:off x="2966" y="532476"/>
              <a:ext cx="2353618" cy="1412171"/>
            </a:xfrm>
            <a:prstGeom prst="roundRect">
              <a:avLst>
                <a:gd name="adj" fmla="val 16667"/>
              </a:avLst>
            </a:prstGeom>
            <a:solidFill>
              <a:srgbClr val="2F549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txBox="1"/>
            <p:nvPr/>
          </p:nvSpPr>
          <p:spPr>
            <a:xfrm>
              <a:off x="71903" y="601413"/>
              <a:ext cx="2215744" cy="1274297"/>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chemeClr val="lt1"/>
                  </a:solidFill>
                  <a:latin typeface="Calibri"/>
                  <a:ea typeface="Calibri"/>
                  <a:cs typeface="Calibri"/>
                  <a:sym typeface="Calibri"/>
                </a:rPr>
                <a:t>Extortion</a:t>
              </a:r>
              <a:endParaRPr/>
            </a:p>
          </p:txBody>
        </p:sp>
        <p:sp>
          <p:nvSpPr>
            <p:cNvPr id="192" name="Google Shape;192;p26"/>
            <p:cNvSpPr/>
            <p:nvPr/>
          </p:nvSpPr>
          <p:spPr>
            <a:xfrm>
              <a:off x="2591947" y="532476"/>
              <a:ext cx="2353618" cy="1412171"/>
            </a:xfrm>
            <a:prstGeom prst="roundRect">
              <a:avLst>
                <a:gd name="adj" fmla="val 16667"/>
              </a:avLst>
            </a:prstGeom>
            <a:solidFill>
              <a:srgbClr val="2F549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txBox="1"/>
            <p:nvPr/>
          </p:nvSpPr>
          <p:spPr>
            <a:xfrm>
              <a:off x="2660884" y="601413"/>
              <a:ext cx="2215744" cy="1274297"/>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chemeClr val="lt1"/>
                  </a:solidFill>
                  <a:latin typeface="Calibri"/>
                  <a:ea typeface="Calibri"/>
                  <a:cs typeface="Calibri"/>
                  <a:sym typeface="Calibri"/>
                </a:rPr>
                <a:t>Espionage</a:t>
              </a:r>
              <a:endParaRPr/>
            </a:p>
          </p:txBody>
        </p:sp>
        <p:sp>
          <p:nvSpPr>
            <p:cNvPr id="194" name="Google Shape;194;p26"/>
            <p:cNvSpPr/>
            <p:nvPr/>
          </p:nvSpPr>
          <p:spPr>
            <a:xfrm>
              <a:off x="5180927" y="532476"/>
              <a:ext cx="2353618" cy="1412171"/>
            </a:xfrm>
            <a:prstGeom prst="roundRect">
              <a:avLst>
                <a:gd name="adj" fmla="val 16667"/>
              </a:avLst>
            </a:prstGeom>
            <a:solidFill>
              <a:srgbClr val="2F549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txBox="1"/>
            <p:nvPr/>
          </p:nvSpPr>
          <p:spPr>
            <a:xfrm>
              <a:off x="5249864" y="601413"/>
              <a:ext cx="2215744" cy="1274297"/>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chemeClr val="lt1"/>
                  </a:solidFill>
                  <a:latin typeface="Calibri"/>
                  <a:ea typeface="Calibri"/>
                  <a:cs typeface="Calibri"/>
                  <a:sym typeface="Calibri"/>
                </a:rPr>
                <a:t>Cyberwarfare</a:t>
              </a:r>
              <a:endParaRPr/>
            </a:p>
          </p:txBody>
        </p:sp>
        <p:sp>
          <p:nvSpPr>
            <p:cNvPr id="196" name="Google Shape;196;p26"/>
            <p:cNvSpPr/>
            <p:nvPr/>
          </p:nvSpPr>
          <p:spPr>
            <a:xfrm>
              <a:off x="7769908" y="532476"/>
              <a:ext cx="2353618" cy="1412171"/>
            </a:xfrm>
            <a:prstGeom prst="roundRect">
              <a:avLst>
                <a:gd name="adj" fmla="val 16667"/>
              </a:avLst>
            </a:prstGeom>
            <a:solidFill>
              <a:srgbClr val="2F549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txBox="1"/>
            <p:nvPr/>
          </p:nvSpPr>
          <p:spPr>
            <a:xfrm>
              <a:off x="7838845" y="601413"/>
              <a:ext cx="2215744" cy="1274297"/>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chemeClr val="lt1"/>
                  </a:solidFill>
                  <a:latin typeface="Calibri"/>
                  <a:ea typeface="Calibri"/>
                  <a:cs typeface="Calibri"/>
                  <a:sym typeface="Calibri"/>
                </a:rPr>
                <a:t>Terrorism</a:t>
              </a:r>
              <a:endParaRPr/>
            </a:p>
          </p:txBody>
        </p:sp>
        <p:sp>
          <p:nvSpPr>
            <p:cNvPr id="198" name="Google Shape;198;p26"/>
            <p:cNvSpPr/>
            <p:nvPr/>
          </p:nvSpPr>
          <p:spPr>
            <a:xfrm>
              <a:off x="2966" y="2180009"/>
              <a:ext cx="2353618" cy="1412171"/>
            </a:xfrm>
            <a:prstGeom prst="roundRect">
              <a:avLst>
                <a:gd name="adj" fmla="val 16667"/>
              </a:avLst>
            </a:prstGeom>
            <a:solidFill>
              <a:srgbClr val="2F549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txBox="1"/>
            <p:nvPr/>
          </p:nvSpPr>
          <p:spPr>
            <a:xfrm>
              <a:off x="71903" y="2248946"/>
              <a:ext cx="2215744" cy="1274297"/>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chemeClr val="lt1"/>
                  </a:solidFill>
                  <a:latin typeface="Calibri"/>
                  <a:ea typeface="Calibri"/>
                  <a:cs typeface="Calibri"/>
                  <a:sym typeface="Calibri"/>
                </a:rPr>
                <a:t>Prankster</a:t>
              </a:r>
              <a:endParaRPr/>
            </a:p>
          </p:txBody>
        </p:sp>
        <p:sp>
          <p:nvSpPr>
            <p:cNvPr id="200" name="Google Shape;200;p26"/>
            <p:cNvSpPr/>
            <p:nvPr/>
          </p:nvSpPr>
          <p:spPr>
            <a:xfrm>
              <a:off x="2591947" y="2180009"/>
              <a:ext cx="2353618" cy="1412171"/>
            </a:xfrm>
            <a:prstGeom prst="roundRect">
              <a:avLst>
                <a:gd name="adj" fmla="val 16667"/>
              </a:avLst>
            </a:prstGeom>
            <a:solidFill>
              <a:srgbClr val="2F549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txBox="1"/>
            <p:nvPr/>
          </p:nvSpPr>
          <p:spPr>
            <a:xfrm>
              <a:off x="2660884" y="2248946"/>
              <a:ext cx="2215744" cy="1274297"/>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chemeClr val="lt1"/>
                  </a:solidFill>
                  <a:latin typeface="Calibri"/>
                  <a:ea typeface="Calibri"/>
                  <a:cs typeface="Calibri"/>
                  <a:sym typeface="Calibri"/>
                </a:rPr>
                <a:t>Protest Hacking (Hacktivism)</a:t>
              </a:r>
              <a:endParaRPr/>
            </a:p>
          </p:txBody>
        </p:sp>
        <p:sp>
          <p:nvSpPr>
            <p:cNvPr id="202" name="Google Shape;202;p26"/>
            <p:cNvSpPr/>
            <p:nvPr/>
          </p:nvSpPr>
          <p:spPr>
            <a:xfrm>
              <a:off x="7772875" y="2211853"/>
              <a:ext cx="2353618" cy="1412171"/>
            </a:xfrm>
            <a:prstGeom prst="roundRect">
              <a:avLst>
                <a:gd name="adj" fmla="val 16667"/>
              </a:avLst>
            </a:prstGeom>
            <a:solidFill>
              <a:srgbClr val="2F549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txBox="1"/>
            <p:nvPr/>
          </p:nvSpPr>
          <p:spPr>
            <a:xfrm>
              <a:off x="7841812" y="2280790"/>
              <a:ext cx="2215744" cy="1274297"/>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chemeClr val="lt1"/>
                  </a:solidFill>
                  <a:latin typeface="Calibri"/>
                  <a:ea typeface="Calibri"/>
                  <a:cs typeface="Calibri"/>
                  <a:sym typeface="Calibri"/>
                </a:rPr>
                <a:t>Revenge</a:t>
              </a:r>
              <a:endParaRPr/>
            </a:p>
          </p:txBody>
        </p:sp>
        <p:sp>
          <p:nvSpPr>
            <p:cNvPr id="204" name="Google Shape;204;p26"/>
            <p:cNvSpPr/>
            <p:nvPr/>
          </p:nvSpPr>
          <p:spPr>
            <a:xfrm>
              <a:off x="5233413" y="2188722"/>
              <a:ext cx="2353618" cy="1412171"/>
            </a:xfrm>
            <a:prstGeom prst="roundRect">
              <a:avLst>
                <a:gd name="adj" fmla="val 16667"/>
              </a:avLst>
            </a:prstGeom>
            <a:solidFill>
              <a:srgbClr val="2F549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txBox="1"/>
            <p:nvPr/>
          </p:nvSpPr>
          <p:spPr>
            <a:xfrm>
              <a:off x="5302350" y="2257659"/>
              <a:ext cx="2215744" cy="1274297"/>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chemeClr val="lt1"/>
                  </a:solidFill>
                  <a:latin typeface="Calibri"/>
                  <a:ea typeface="Calibri"/>
                  <a:cs typeface="Calibri"/>
                  <a:sym typeface="Calibri"/>
                </a:rPr>
                <a:t>Intellectual Property (IP) Theft</a:t>
              </a:r>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20009"/>
    </mc:Choice>
    <mc:Fallback xmlns="">
      <p:transition spd="slow" advTm="2000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a:xfrm>
            <a:off x="1981200" y="2057401"/>
            <a:ext cx="8229600" cy="3935436"/>
          </a:xfrm>
        </p:spPr>
        <p:txBody>
          <a:bodyPr>
            <a:normAutofit fontScale="92500" lnSpcReduction="10000"/>
          </a:bodyPr>
          <a:lstStyle/>
          <a:p>
            <a:pPr marL="0" indent="0">
              <a:buNone/>
            </a:pPr>
            <a:r>
              <a:rPr lang="en-US" dirty="0"/>
              <a:t>Professor Ruth A. Guthrie at California Polytechnic University, Pomona, has granted a permission for this instructor to use and/or modify the </a:t>
            </a:r>
            <a:r>
              <a:rPr lang="en-US" dirty="0" err="1"/>
              <a:t>PPT</a:t>
            </a:r>
            <a:r>
              <a:rPr lang="en-US" dirty="0"/>
              <a:t> for her CIS310 </a:t>
            </a:r>
          </a:p>
          <a:p>
            <a:pPr marL="0" indent="0">
              <a:buNone/>
            </a:pPr>
            <a:r>
              <a:rPr lang="en-US" dirty="0">
                <a:hlinkClick r:id="rId2"/>
              </a:rPr>
              <a:t>http://www.cpp.edu/~raguthrie/CIS310/</a:t>
            </a:r>
            <a:r>
              <a:rPr lang="en-US" dirty="0"/>
              <a:t> </a:t>
            </a:r>
          </a:p>
          <a:p>
            <a:pPr marL="0" indent="0">
              <a:buNone/>
            </a:pPr>
            <a:r>
              <a:rPr lang="en-US" dirty="0"/>
              <a:t>for this MIS 315 online class.</a:t>
            </a:r>
          </a:p>
          <a:p>
            <a:pPr marL="0" indent="0">
              <a:buNone/>
            </a:pPr>
            <a:endParaRPr lang="en-US" dirty="0"/>
          </a:p>
          <a:p>
            <a:pPr marL="0" indent="0">
              <a:buNone/>
            </a:pPr>
            <a:r>
              <a:rPr lang="en-US" dirty="0"/>
              <a:t>Dave Hemenway has modified these slides, and has added others to Professor Guthrie’s excellent slides.  He accepts total responsibility for their content.</a:t>
            </a:r>
          </a:p>
        </p:txBody>
      </p:sp>
    </p:spTree>
    <p:extLst>
      <p:ext uri="{BB962C8B-B14F-4D97-AF65-F5344CB8AC3E}">
        <p14:creationId xmlns:p14="http://schemas.microsoft.com/office/powerpoint/2010/main" val="2705996464"/>
      </p:ext>
    </p:extLst>
  </p:cSld>
  <p:clrMapOvr>
    <a:masterClrMapping/>
  </p:clrMapOvr>
  <mc:AlternateContent xmlns:mc="http://schemas.openxmlformats.org/markup-compatibility/2006" xmlns:p14="http://schemas.microsoft.com/office/powerpoint/2010/main">
    <mc:Choice Requires="p14">
      <p:transition spd="slow" p14:dur="2000" advTm="21133"/>
    </mc:Choice>
    <mc:Fallback xmlns="">
      <p:transition spd="slow" advTm="2113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p:nvPr/>
        </p:nvSpPr>
        <p:spPr>
          <a:xfrm>
            <a:off x="1671872" y="231093"/>
            <a:ext cx="8848256"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dk1"/>
                </a:solidFill>
                <a:latin typeface="Calibri"/>
                <a:ea typeface="Calibri"/>
                <a:cs typeface="Calibri"/>
                <a:sym typeface="Calibri"/>
              </a:rPr>
              <a:t>Information Security Triad :</a:t>
            </a:r>
            <a:endParaRPr/>
          </a:p>
          <a:p>
            <a:pPr marL="0" marR="0" lvl="0" indent="0" algn="ctr" rtl="0">
              <a:spcBef>
                <a:spcPts val="0"/>
              </a:spcBef>
              <a:spcAft>
                <a:spcPts val="0"/>
              </a:spcAft>
              <a:buNone/>
            </a:pPr>
            <a:r>
              <a:rPr lang="en-US" sz="3600">
                <a:solidFill>
                  <a:schemeClr val="dk1"/>
                </a:solidFill>
                <a:latin typeface="Calibri"/>
                <a:ea typeface="Calibri"/>
                <a:cs typeface="Calibri"/>
                <a:sym typeface="Calibri"/>
              </a:rPr>
              <a:t>Confidentiality, Integrity, Availability (CIA)</a:t>
            </a:r>
            <a:endParaRPr/>
          </a:p>
        </p:txBody>
      </p:sp>
      <p:sp>
        <p:nvSpPr>
          <p:cNvPr id="211" name="Google Shape;21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212" name="Google Shape;212;p27"/>
          <p:cNvPicPr preferRelativeResize="0"/>
          <p:nvPr/>
        </p:nvPicPr>
        <p:blipFill rotWithShape="1">
          <a:blip r:embed="rId3">
            <a:alphaModFix/>
          </a:blip>
          <a:srcRect/>
          <a:stretch/>
        </p:blipFill>
        <p:spPr>
          <a:xfrm>
            <a:off x="2593405" y="1758015"/>
            <a:ext cx="7005190" cy="40980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8163"/>
    </mc:Choice>
    <mc:Fallback xmlns="">
      <p:transition spd="slow" advTm="1816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DB6A5E-D26C-45DC-A4B8-D8A9415D2547}"/>
              </a:ext>
            </a:extLst>
          </p:cNvPr>
          <p:cNvSpPr>
            <a:spLocks noGrp="1"/>
          </p:cNvSpPr>
          <p:nvPr>
            <p:ph type="title"/>
          </p:nvPr>
        </p:nvSpPr>
        <p:spPr>
          <a:xfrm>
            <a:off x="838200" y="365125"/>
            <a:ext cx="10515600" cy="549275"/>
          </a:xfrm>
        </p:spPr>
        <p:txBody>
          <a:bodyPr/>
          <a:lstStyle/>
          <a:p>
            <a:pPr algn="ctr"/>
            <a:r>
              <a:rPr lang="en-US" sz="4000" dirty="0"/>
              <a:t>Confidentiality</a:t>
            </a:r>
          </a:p>
        </p:txBody>
      </p:sp>
      <p:sp>
        <p:nvSpPr>
          <p:cNvPr id="6" name="Text Placeholder 5">
            <a:extLst>
              <a:ext uri="{FF2B5EF4-FFF2-40B4-BE49-F238E27FC236}">
                <a16:creationId xmlns:a16="http://schemas.microsoft.com/office/drawing/2014/main" id="{88DB917E-216E-4706-B3AB-A0B531F33382}"/>
              </a:ext>
            </a:extLst>
          </p:cNvPr>
          <p:cNvSpPr>
            <a:spLocks noGrp="1"/>
          </p:cNvSpPr>
          <p:nvPr>
            <p:ph type="body" idx="1"/>
          </p:nvPr>
        </p:nvSpPr>
        <p:spPr>
          <a:xfrm>
            <a:off x="964809" y="1234464"/>
            <a:ext cx="10515600" cy="5121886"/>
          </a:xfrm>
        </p:spPr>
        <p:txBody>
          <a:bodyPr/>
          <a:lstStyle/>
          <a:p>
            <a:pPr marL="114300" indent="0">
              <a:buNone/>
            </a:pPr>
            <a:r>
              <a:rPr lang="en-US" dirty="0"/>
              <a:t> </a:t>
            </a:r>
          </a:p>
          <a:p>
            <a:pPr marL="114300" indent="0">
              <a:buNone/>
            </a:pPr>
            <a:r>
              <a:rPr lang="en-US" dirty="0"/>
              <a:t>Protecting information means you want to want to be able to restrict access to those who are allowed to see it. This is sometimes referred to as NTK, Need to Know. Everyone else should be disallowed from learning anything about its contents. This is the essence of confidentiality. For example, federal law requires that universities restrict access to private student information. Access to grade records should be limited to those who have authorized access.</a:t>
            </a:r>
          </a:p>
          <a:p>
            <a:pPr marL="114300" indent="0">
              <a:buNone/>
            </a:pPr>
            <a:endParaRPr lang="en-US" dirty="0"/>
          </a:p>
          <a:p>
            <a:pPr marL="114300" indent="0">
              <a:buNone/>
            </a:pPr>
            <a:endParaRPr lang="en-US" dirty="0"/>
          </a:p>
          <a:p>
            <a:pPr marL="114300" indent="0">
              <a:buNone/>
            </a:pPr>
            <a:r>
              <a:rPr lang="en-US" sz="1400" dirty="0"/>
              <a:t>Source: Information Systems for Business and Beyond (2019), David Bourgeois, Joseph </a:t>
            </a:r>
            <a:r>
              <a:rPr lang="en-US" sz="1400" dirty="0" err="1"/>
              <a:t>Mortati</a:t>
            </a:r>
            <a:r>
              <a:rPr lang="en-US" sz="1400" dirty="0"/>
              <a:t>, </a:t>
            </a:r>
            <a:r>
              <a:rPr lang="en-US" sz="1400" dirty="0" err="1"/>
              <a:t>Shouhong</a:t>
            </a:r>
            <a:r>
              <a:rPr lang="en-US" sz="1400" dirty="0"/>
              <a:t> Wang, and James Smith</a:t>
            </a:r>
          </a:p>
          <a:p>
            <a:pPr marL="114300" indent="0">
              <a:buNone/>
            </a:pPr>
            <a:endParaRPr lang="en-US" dirty="0"/>
          </a:p>
        </p:txBody>
      </p:sp>
      <p:sp>
        <p:nvSpPr>
          <p:cNvPr id="4" name="Slide Number Placeholder 3">
            <a:extLst>
              <a:ext uri="{FF2B5EF4-FFF2-40B4-BE49-F238E27FC236}">
                <a16:creationId xmlns:a16="http://schemas.microsoft.com/office/drawing/2014/main" id="{D1B962AA-C499-4CCA-A02A-5868A92996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2174166153"/>
      </p:ext>
    </p:extLst>
  </p:cSld>
  <p:clrMapOvr>
    <a:masterClrMapping/>
  </p:clrMapOvr>
  <mc:AlternateContent xmlns:mc="http://schemas.openxmlformats.org/markup-compatibility/2006" xmlns:p14="http://schemas.microsoft.com/office/powerpoint/2010/main">
    <mc:Choice Requires="p14">
      <p:transition spd="slow" p14:dur="2000" advTm="45195"/>
    </mc:Choice>
    <mc:Fallback xmlns="">
      <p:transition spd="slow" advTm="4519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AE61EB-0698-4A2B-ADBF-7DCEBB1A99E4}"/>
              </a:ext>
            </a:extLst>
          </p:cNvPr>
          <p:cNvSpPr>
            <a:spLocks noGrp="1"/>
          </p:cNvSpPr>
          <p:nvPr>
            <p:ph type="title"/>
          </p:nvPr>
        </p:nvSpPr>
        <p:spPr>
          <a:xfrm>
            <a:off x="838200" y="136526"/>
            <a:ext cx="10515600" cy="544512"/>
          </a:xfrm>
        </p:spPr>
        <p:txBody>
          <a:bodyPr/>
          <a:lstStyle/>
          <a:p>
            <a:pPr algn="ctr"/>
            <a:r>
              <a:rPr lang="en-US" sz="4000" dirty="0"/>
              <a:t>Integrity</a:t>
            </a:r>
          </a:p>
        </p:txBody>
      </p:sp>
      <p:sp>
        <p:nvSpPr>
          <p:cNvPr id="6" name="Text Placeholder 5">
            <a:extLst>
              <a:ext uri="{FF2B5EF4-FFF2-40B4-BE49-F238E27FC236}">
                <a16:creationId xmlns:a16="http://schemas.microsoft.com/office/drawing/2014/main" id="{A65197CC-2012-4979-94E5-E32461522EB0}"/>
              </a:ext>
            </a:extLst>
          </p:cNvPr>
          <p:cNvSpPr>
            <a:spLocks noGrp="1"/>
          </p:cNvSpPr>
          <p:nvPr>
            <p:ph type="body" idx="1"/>
          </p:nvPr>
        </p:nvSpPr>
        <p:spPr>
          <a:xfrm>
            <a:off x="838200" y="872197"/>
            <a:ext cx="10515600" cy="5304766"/>
          </a:xfrm>
        </p:spPr>
        <p:txBody>
          <a:bodyPr/>
          <a:lstStyle/>
          <a:p>
            <a:pPr marL="114300" indent="0">
              <a:buNone/>
            </a:pPr>
            <a:r>
              <a:rPr lang="en-US" dirty="0"/>
              <a:t>Integrity is the assurance that the information being accessed has not been altered and truly represents what is intended. Just as a person with integrity means what he or she says and can be trusted to consistently represent the truth, information integrity means information truly represents its intended meaning. Information can lose its integrity through malicious intent, such as when someone who is not authorized makes a change to intentionally misrepresent something. An example of this would be when a hacker is hired to go into the university’s system and change a student’s grade. Integrity can also be lost unintentionally, such as when a computer power surge corrupts a file or someone authorized to make a change accidentally deletes a file or enters incorrect information.</a:t>
            </a:r>
          </a:p>
          <a:p>
            <a:pPr marL="114300" indent="0">
              <a:buNone/>
            </a:pPr>
            <a:endParaRPr lang="en-US" dirty="0"/>
          </a:p>
          <a:p>
            <a:pPr marL="114300" indent="0">
              <a:buNone/>
            </a:pPr>
            <a:r>
              <a:rPr lang="en-US" sz="1400" dirty="0"/>
              <a:t>Source: Information Systems for Business and Beyond (2019), David Bourgeois, Joseph </a:t>
            </a:r>
            <a:r>
              <a:rPr lang="en-US" sz="1400" dirty="0" err="1"/>
              <a:t>Mortati</a:t>
            </a:r>
            <a:r>
              <a:rPr lang="en-US" sz="1400" dirty="0"/>
              <a:t>, </a:t>
            </a:r>
            <a:r>
              <a:rPr lang="en-US" sz="1400" dirty="0" err="1"/>
              <a:t>Shouhong</a:t>
            </a:r>
            <a:r>
              <a:rPr lang="en-US" sz="1400" dirty="0"/>
              <a:t> Wang, and James Smith</a:t>
            </a:r>
          </a:p>
          <a:p>
            <a:pPr marL="114300" indent="0">
              <a:buNone/>
            </a:pPr>
            <a:endParaRPr lang="en-US" dirty="0"/>
          </a:p>
        </p:txBody>
      </p:sp>
      <p:sp>
        <p:nvSpPr>
          <p:cNvPr id="4" name="Slide Number Placeholder 3">
            <a:extLst>
              <a:ext uri="{FF2B5EF4-FFF2-40B4-BE49-F238E27FC236}">
                <a16:creationId xmlns:a16="http://schemas.microsoft.com/office/drawing/2014/main" id="{7AD49154-22DF-4735-BC4F-E783DA930C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3759311811"/>
      </p:ext>
    </p:extLst>
  </p:cSld>
  <p:clrMapOvr>
    <a:masterClrMapping/>
  </p:clrMapOvr>
  <mc:AlternateContent xmlns:mc="http://schemas.openxmlformats.org/markup-compatibility/2006" xmlns:p14="http://schemas.microsoft.com/office/powerpoint/2010/main">
    <mc:Choice Requires="p14">
      <p:transition spd="slow" p14:dur="2000" advTm="64404"/>
    </mc:Choice>
    <mc:Fallback xmlns="">
      <p:transition spd="slow" advTm="6440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AA6765-F672-41FB-950C-107240B22C9A}"/>
              </a:ext>
            </a:extLst>
          </p:cNvPr>
          <p:cNvSpPr>
            <a:spLocks noGrp="1"/>
          </p:cNvSpPr>
          <p:nvPr>
            <p:ph type="title"/>
          </p:nvPr>
        </p:nvSpPr>
        <p:spPr>
          <a:xfrm>
            <a:off x="838200" y="136526"/>
            <a:ext cx="10515600" cy="544512"/>
          </a:xfrm>
        </p:spPr>
        <p:txBody>
          <a:bodyPr/>
          <a:lstStyle/>
          <a:p>
            <a:pPr algn="ctr"/>
            <a:r>
              <a:rPr lang="en-US" sz="4000" dirty="0"/>
              <a:t>Availability</a:t>
            </a:r>
          </a:p>
        </p:txBody>
      </p:sp>
      <p:sp>
        <p:nvSpPr>
          <p:cNvPr id="6" name="Text Placeholder 5">
            <a:extLst>
              <a:ext uri="{FF2B5EF4-FFF2-40B4-BE49-F238E27FC236}">
                <a16:creationId xmlns:a16="http://schemas.microsoft.com/office/drawing/2014/main" id="{F71EC7F9-F88A-475B-9435-8BBDBF764142}"/>
              </a:ext>
            </a:extLst>
          </p:cNvPr>
          <p:cNvSpPr>
            <a:spLocks noGrp="1"/>
          </p:cNvSpPr>
          <p:nvPr>
            <p:ph type="body" idx="1"/>
          </p:nvPr>
        </p:nvSpPr>
        <p:spPr>
          <a:xfrm>
            <a:off x="838200" y="858129"/>
            <a:ext cx="10515600" cy="5318834"/>
          </a:xfrm>
        </p:spPr>
        <p:txBody>
          <a:bodyPr/>
          <a:lstStyle/>
          <a:p>
            <a:pPr marL="114300" indent="0">
              <a:buNone/>
            </a:pPr>
            <a:r>
              <a:rPr lang="en-US" dirty="0"/>
              <a:t>Information availability is the third part of the CIA triad. Availability means information can be accessed and modified by anyone authorized to do so in an appropriate timeframe. Depending on the type of information, appropriate timeframe can mean different things. For example, a stock trader needs information to be available immediately, while a sales person may be happy to get sales numbers for the day in a report the next morning. Online retailers require their servers to be available twenty-four hours a day, seven days a week. Other companies may not suffer if their web servers are down for a few minutes once in a while. </a:t>
            </a:r>
          </a:p>
          <a:p>
            <a:pPr marL="114300" indent="0">
              <a:buNone/>
            </a:pPr>
            <a:endParaRPr lang="en-US" dirty="0"/>
          </a:p>
          <a:p>
            <a:pPr marL="114300" indent="0">
              <a:buNone/>
            </a:pPr>
            <a:r>
              <a:rPr lang="en-US" sz="1400" dirty="0"/>
              <a:t>Source: Information Systems for Business and Beyond (2019), David Bourgeois, Joseph </a:t>
            </a:r>
            <a:r>
              <a:rPr lang="en-US" sz="1400" dirty="0" err="1"/>
              <a:t>Mortati</a:t>
            </a:r>
            <a:r>
              <a:rPr lang="en-US" sz="1400" dirty="0"/>
              <a:t>, </a:t>
            </a:r>
            <a:r>
              <a:rPr lang="en-US" sz="1400" dirty="0" err="1"/>
              <a:t>Shouhong</a:t>
            </a:r>
            <a:r>
              <a:rPr lang="en-US" sz="1400" dirty="0"/>
              <a:t> Wang, and James Smith</a:t>
            </a:r>
          </a:p>
          <a:p>
            <a:pPr marL="114300" indent="0">
              <a:buNone/>
            </a:pPr>
            <a:endParaRPr lang="en-US" dirty="0"/>
          </a:p>
        </p:txBody>
      </p:sp>
      <p:sp>
        <p:nvSpPr>
          <p:cNvPr id="4" name="Slide Number Placeholder 3">
            <a:extLst>
              <a:ext uri="{FF2B5EF4-FFF2-40B4-BE49-F238E27FC236}">
                <a16:creationId xmlns:a16="http://schemas.microsoft.com/office/drawing/2014/main" id="{FAB4EB78-1E20-46E3-9A7C-0A5186B046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3119000138"/>
      </p:ext>
    </p:extLst>
  </p:cSld>
  <p:clrMapOvr>
    <a:masterClrMapping/>
  </p:clrMapOvr>
  <mc:AlternateContent xmlns:mc="http://schemas.openxmlformats.org/markup-compatibility/2006" xmlns:p14="http://schemas.microsoft.com/office/powerpoint/2010/main">
    <mc:Choice Requires="p14">
      <p:transition spd="slow" p14:dur="2000" advTm="35083"/>
    </mc:Choice>
    <mc:Fallback xmlns="">
      <p:transition spd="slow" advTm="3508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p:nvPr/>
        </p:nvSpPr>
        <p:spPr>
          <a:xfrm>
            <a:off x="1671872" y="231093"/>
            <a:ext cx="8848256"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dk1"/>
                </a:solidFill>
                <a:latin typeface="Calibri"/>
                <a:ea typeface="Calibri"/>
                <a:cs typeface="Calibri"/>
                <a:sym typeface="Calibri"/>
              </a:rPr>
              <a:t>Information Security Triad :</a:t>
            </a:r>
            <a:endParaRPr/>
          </a:p>
          <a:p>
            <a:pPr marL="0" marR="0" lvl="0" indent="0" algn="ctr" rtl="0">
              <a:spcBef>
                <a:spcPts val="0"/>
              </a:spcBef>
              <a:spcAft>
                <a:spcPts val="0"/>
              </a:spcAft>
              <a:buNone/>
            </a:pPr>
            <a:r>
              <a:rPr lang="en-US" sz="3600">
                <a:solidFill>
                  <a:schemeClr val="dk1"/>
                </a:solidFill>
                <a:latin typeface="Calibri"/>
                <a:ea typeface="Calibri"/>
                <a:cs typeface="Calibri"/>
                <a:sym typeface="Calibri"/>
              </a:rPr>
              <a:t>Confidentiality, Integrity, Availability (CIA)</a:t>
            </a:r>
            <a:endParaRPr/>
          </a:p>
        </p:txBody>
      </p:sp>
      <p:sp>
        <p:nvSpPr>
          <p:cNvPr id="211" name="Google Shape;21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212" name="Google Shape;212;p27"/>
          <p:cNvPicPr preferRelativeResize="0"/>
          <p:nvPr/>
        </p:nvPicPr>
        <p:blipFill rotWithShape="1">
          <a:blip r:embed="rId3">
            <a:alphaModFix/>
          </a:blip>
          <a:srcRect/>
          <a:stretch/>
        </p:blipFill>
        <p:spPr>
          <a:xfrm>
            <a:off x="2593405" y="1758015"/>
            <a:ext cx="7005190" cy="4098036"/>
          </a:xfrm>
          <a:prstGeom prst="rect">
            <a:avLst/>
          </a:prstGeom>
          <a:noFill/>
          <a:ln>
            <a:noFill/>
          </a:ln>
        </p:spPr>
      </p:pic>
    </p:spTree>
    <p:extLst>
      <p:ext uri="{BB962C8B-B14F-4D97-AF65-F5344CB8AC3E}">
        <p14:creationId xmlns:p14="http://schemas.microsoft.com/office/powerpoint/2010/main" val="3511954552"/>
      </p:ext>
    </p:extLst>
  </p:cSld>
  <p:clrMapOvr>
    <a:masterClrMapping/>
  </p:clrMapOvr>
  <mc:AlternateContent xmlns:mc="http://schemas.openxmlformats.org/markup-compatibility/2006" xmlns:p14="http://schemas.microsoft.com/office/powerpoint/2010/main">
    <mc:Choice Requires="p14">
      <p:transition spd="slow" p14:dur="2000" advTm="18163"/>
    </mc:Choice>
    <mc:Fallback xmlns="">
      <p:transition spd="slow" advTm="1816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a:t>Information Security </a:t>
            </a:r>
            <a:endParaRPr/>
          </a:p>
        </p:txBody>
      </p:sp>
      <p:sp>
        <p:nvSpPr>
          <p:cNvPr id="251" name="Google Shape;251;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sz="3200" b="1"/>
              <a:t>People</a:t>
            </a:r>
            <a:endParaRPr/>
          </a:p>
          <a:p>
            <a:pPr marL="228600" lvl="0" indent="-228600" algn="l" rtl="0">
              <a:lnSpc>
                <a:spcPct val="90000"/>
              </a:lnSpc>
              <a:spcBef>
                <a:spcPts val="1000"/>
              </a:spcBef>
              <a:spcAft>
                <a:spcPts val="0"/>
              </a:spcAft>
              <a:buClr>
                <a:schemeClr val="dk1"/>
              </a:buClr>
              <a:buSzPts val="3200"/>
              <a:buChar char="•"/>
            </a:pPr>
            <a:r>
              <a:rPr lang="en-US" sz="3200"/>
              <a:t>Are the first line of defense</a:t>
            </a:r>
            <a:endParaRPr/>
          </a:p>
          <a:p>
            <a:pPr marL="228600" lvl="0" indent="-228600" algn="l" rtl="0">
              <a:lnSpc>
                <a:spcPct val="90000"/>
              </a:lnSpc>
              <a:spcBef>
                <a:spcPts val="1000"/>
              </a:spcBef>
              <a:spcAft>
                <a:spcPts val="0"/>
              </a:spcAft>
              <a:buClr>
                <a:schemeClr val="dk1"/>
              </a:buClr>
              <a:buSzPts val="3200"/>
              <a:buChar char="•"/>
            </a:pPr>
            <a:r>
              <a:rPr lang="en-US" sz="3200"/>
              <a:t>Must be informed or trained</a:t>
            </a:r>
            <a:endParaRPr/>
          </a:p>
          <a:p>
            <a:pPr marL="228600" lvl="0" indent="-228600" algn="l" rtl="0">
              <a:lnSpc>
                <a:spcPct val="90000"/>
              </a:lnSpc>
              <a:spcBef>
                <a:spcPts val="1000"/>
              </a:spcBef>
              <a:spcAft>
                <a:spcPts val="0"/>
              </a:spcAft>
              <a:buClr>
                <a:schemeClr val="dk1"/>
              </a:buClr>
              <a:buSzPts val="3200"/>
              <a:buChar char="•"/>
            </a:pPr>
            <a:r>
              <a:rPr lang="en-US" sz="3200"/>
              <a:t>Certain skillsets are required - it's not just the CIO's job</a:t>
            </a:r>
            <a:endParaRPr/>
          </a:p>
        </p:txBody>
      </p:sp>
      <p:sp>
        <p:nvSpPr>
          <p:cNvPr id="252" name="Google Shape;25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75186"/>
    </mc:Choice>
    <mc:Fallback xmlns="">
      <p:transition spd="slow" advTm="7518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26" name="Google Shape;226;p29"/>
          <p:cNvSpPr txBox="1"/>
          <p:nvPr/>
        </p:nvSpPr>
        <p:spPr>
          <a:xfrm>
            <a:off x="905003" y="248781"/>
            <a:ext cx="10293150"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a:solidFill>
                  <a:schemeClr val="dk1"/>
                </a:solidFill>
                <a:latin typeface="Calibri"/>
                <a:ea typeface="Calibri"/>
                <a:cs typeface="Calibri"/>
                <a:sym typeface="Calibri"/>
              </a:rPr>
              <a:t>Tools for Information Security - Access Control</a:t>
            </a:r>
            <a:endParaRPr/>
          </a:p>
        </p:txBody>
      </p:sp>
      <p:pic>
        <p:nvPicPr>
          <p:cNvPr id="227" name="Google Shape;227;p29"/>
          <p:cNvPicPr preferRelativeResize="0"/>
          <p:nvPr/>
        </p:nvPicPr>
        <p:blipFill rotWithShape="1">
          <a:blip r:embed="rId3">
            <a:alphaModFix/>
          </a:blip>
          <a:srcRect/>
          <a:stretch/>
        </p:blipFill>
        <p:spPr>
          <a:xfrm>
            <a:off x="1397187" y="2140693"/>
            <a:ext cx="9379794" cy="2616133"/>
          </a:xfrm>
          <a:prstGeom prst="rect">
            <a:avLst/>
          </a:prstGeom>
          <a:noFill/>
          <a:ln>
            <a:noFill/>
          </a:ln>
        </p:spPr>
      </p:pic>
      <p:sp>
        <p:nvSpPr>
          <p:cNvPr id="228" name="Google Shape;228;p29"/>
          <p:cNvSpPr txBox="1"/>
          <p:nvPr/>
        </p:nvSpPr>
        <p:spPr>
          <a:xfrm>
            <a:off x="1415019" y="1702341"/>
            <a:ext cx="286352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Who can do what</a:t>
            </a:r>
            <a:endParaRPr/>
          </a:p>
        </p:txBody>
      </p:sp>
      <p:sp>
        <p:nvSpPr>
          <p:cNvPr id="229" name="Google Shape;229;p29"/>
          <p:cNvSpPr txBox="1"/>
          <p:nvPr/>
        </p:nvSpPr>
        <p:spPr>
          <a:xfrm>
            <a:off x="6693895" y="1702341"/>
            <a:ext cx="286352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Which roles can do what</a:t>
            </a:r>
            <a:endParaRPr/>
          </a:p>
        </p:txBody>
      </p:sp>
    </p:spTree>
  </p:cSld>
  <p:clrMapOvr>
    <a:masterClrMapping/>
  </p:clrMapOvr>
  <mc:AlternateContent xmlns:mc="http://schemas.openxmlformats.org/markup-compatibility/2006" xmlns:p14="http://schemas.microsoft.com/office/powerpoint/2010/main">
    <mc:Choice Requires="p14">
      <p:transition spd="slow" p14:dur="2000" advTm="58349"/>
    </mc:Choice>
    <mc:Fallback xmlns="">
      <p:transition spd="slow" advTm="5834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18" name="Google Shape;218;p28"/>
          <p:cNvSpPr/>
          <p:nvPr/>
        </p:nvSpPr>
        <p:spPr>
          <a:xfrm>
            <a:off x="349298" y="6429180"/>
            <a:ext cx="11463971"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Image source: </a:t>
            </a:r>
            <a:r>
              <a:rPr lang="en-US" sz="1200" u="sng">
                <a:solidFill>
                  <a:schemeClr val="hlink"/>
                </a:solidFill>
                <a:latin typeface="Calibri"/>
                <a:ea typeface="Calibri"/>
                <a:cs typeface="Calibri"/>
                <a:sym typeface="Calibri"/>
                <a:hlinkClick r:id="rId3"/>
              </a:rPr>
              <a:t>http://searchsecurity.techtarget.com/definition/two-factor-authentication</a:t>
            </a:r>
            <a:endParaRPr sz="1200">
              <a:solidFill>
                <a:schemeClr val="dk1"/>
              </a:solidFill>
              <a:latin typeface="Calibri"/>
              <a:ea typeface="Calibri"/>
              <a:cs typeface="Calibri"/>
              <a:sym typeface="Calibri"/>
            </a:endParaRPr>
          </a:p>
        </p:txBody>
      </p:sp>
      <p:pic>
        <p:nvPicPr>
          <p:cNvPr id="219" name="Google Shape;219;p28"/>
          <p:cNvPicPr preferRelativeResize="0"/>
          <p:nvPr/>
        </p:nvPicPr>
        <p:blipFill rotWithShape="1">
          <a:blip r:embed="rId4">
            <a:alphaModFix/>
          </a:blip>
          <a:srcRect/>
          <a:stretch/>
        </p:blipFill>
        <p:spPr>
          <a:xfrm>
            <a:off x="3565758" y="860222"/>
            <a:ext cx="5013933" cy="5486400"/>
          </a:xfrm>
          <a:prstGeom prst="rect">
            <a:avLst/>
          </a:prstGeom>
          <a:noFill/>
          <a:ln>
            <a:noFill/>
          </a:ln>
        </p:spPr>
      </p:pic>
      <p:sp>
        <p:nvSpPr>
          <p:cNvPr id="220" name="Google Shape;220;p28"/>
          <p:cNvSpPr txBox="1"/>
          <p:nvPr/>
        </p:nvSpPr>
        <p:spPr>
          <a:xfrm>
            <a:off x="1671872" y="234168"/>
            <a:ext cx="8848256"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a:solidFill>
                  <a:schemeClr val="dk1"/>
                </a:solidFill>
                <a:latin typeface="Calibri"/>
                <a:ea typeface="Calibri"/>
                <a:cs typeface="Calibri"/>
                <a:sym typeface="Calibri"/>
              </a:rPr>
              <a:t>Tools for Information Security</a:t>
            </a:r>
            <a:endParaRPr/>
          </a:p>
        </p:txBody>
      </p:sp>
    </p:spTree>
  </p:cSld>
  <p:clrMapOvr>
    <a:masterClrMapping/>
  </p:clrMapOvr>
  <mc:AlternateContent xmlns:mc="http://schemas.openxmlformats.org/markup-compatibility/2006" xmlns:p14="http://schemas.microsoft.com/office/powerpoint/2010/main">
    <mc:Choice Requires="p14">
      <p:transition spd="slow" p14:dur="2000" advTm="27066"/>
    </mc:Choice>
    <mc:Fallback xmlns="">
      <p:transition spd="slow" advTm="2706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35C0DA-DE44-4135-A117-5199C25C5D5F}"/>
              </a:ext>
            </a:extLst>
          </p:cNvPr>
          <p:cNvSpPr>
            <a:spLocks noGrp="1"/>
          </p:cNvSpPr>
          <p:nvPr>
            <p:ph type="title"/>
          </p:nvPr>
        </p:nvSpPr>
        <p:spPr>
          <a:xfrm>
            <a:off x="838200" y="365126"/>
            <a:ext cx="10515600" cy="760290"/>
          </a:xfrm>
        </p:spPr>
        <p:txBody>
          <a:bodyPr/>
          <a:lstStyle/>
          <a:p>
            <a:pPr algn="ctr"/>
            <a:r>
              <a:rPr lang="en-US" sz="4000" dirty="0"/>
              <a:t>Information Security: Authentication</a:t>
            </a:r>
          </a:p>
        </p:txBody>
      </p:sp>
      <p:sp>
        <p:nvSpPr>
          <p:cNvPr id="6" name="Text Placeholder 5">
            <a:extLst>
              <a:ext uri="{FF2B5EF4-FFF2-40B4-BE49-F238E27FC236}">
                <a16:creationId xmlns:a16="http://schemas.microsoft.com/office/drawing/2014/main" id="{A4FF882F-E316-4B4C-91FD-9AFFC57E32F8}"/>
              </a:ext>
            </a:extLst>
          </p:cNvPr>
          <p:cNvSpPr>
            <a:spLocks noGrp="1"/>
          </p:cNvSpPr>
          <p:nvPr>
            <p:ph type="body" idx="1"/>
          </p:nvPr>
        </p:nvSpPr>
        <p:spPr>
          <a:xfrm>
            <a:off x="838200" y="1350498"/>
            <a:ext cx="10515600" cy="4826465"/>
          </a:xfrm>
        </p:spPr>
        <p:txBody>
          <a:bodyPr/>
          <a:lstStyle/>
          <a:p>
            <a:pPr marL="114300" indent="0">
              <a:buNone/>
            </a:pPr>
            <a:r>
              <a:rPr lang="en-US" dirty="0"/>
              <a:t>Authentication can be accomplished by identifying someone through one or more of three factors: </a:t>
            </a:r>
          </a:p>
          <a:p>
            <a:pPr marL="114300" indent="0">
              <a:buNone/>
            </a:pPr>
            <a:endParaRPr lang="en-US" dirty="0"/>
          </a:p>
          <a:p>
            <a:pPr marL="114300" indent="0">
              <a:buNone/>
            </a:pPr>
            <a:r>
              <a:rPr lang="en-US" dirty="0"/>
              <a:t>1. Something they know</a:t>
            </a:r>
            <a:br>
              <a:rPr lang="en-US" dirty="0"/>
            </a:br>
            <a:br>
              <a:rPr lang="en-US" dirty="0"/>
            </a:br>
            <a:r>
              <a:rPr lang="en-US" dirty="0"/>
              <a:t>2. Something they have</a:t>
            </a:r>
            <a:br>
              <a:rPr lang="en-US" dirty="0"/>
            </a:br>
            <a:endParaRPr lang="en-US" dirty="0"/>
          </a:p>
          <a:p>
            <a:pPr marL="114300" indent="0">
              <a:buNone/>
            </a:pPr>
            <a:r>
              <a:rPr lang="en-US" dirty="0"/>
              <a:t>3. Something they are.</a:t>
            </a:r>
          </a:p>
        </p:txBody>
      </p:sp>
      <p:sp>
        <p:nvSpPr>
          <p:cNvPr id="4" name="Slide Number Placeholder 3">
            <a:extLst>
              <a:ext uri="{FF2B5EF4-FFF2-40B4-BE49-F238E27FC236}">
                <a16:creationId xmlns:a16="http://schemas.microsoft.com/office/drawing/2014/main" id="{DE49723E-6DCD-49F3-8C31-F7A3011F2F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1147378056"/>
      </p:ext>
    </p:extLst>
  </p:cSld>
  <p:clrMapOvr>
    <a:masterClrMapping/>
  </p:clrMapOvr>
  <mc:AlternateContent xmlns:mc="http://schemas.openxmlformats.org/markup-compatibility/2006" xmlns:p14="http://schemas.microsoft.com/office/powerpoint/2010/main">
    <mc:Choice Requires="p14">
      <p:transition spd="slow" p14:dur="2000" advTm="38817"/>
    </mc:Choice>
    <mc:Fallback xmlns="">
      <p:transition spd="slow" advTm="3881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a:t>Information Security </a:t>
            </a:r>
            <a:endParaRPr/>
          </a:p>
        </p:txBody>
      </p:sp>
      <p:sp>
        <p:nvSpPr>
          <p:cNvPr id="258" name="Google Shape;258;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sz="3200" b="1" dirty="0"/>
              <a:t>Processes</a:t>
            </a:r>
            <a:endParaRPr dirty="0"/>
          </a:p>
          <a:p>
            <a:pPr marL="228600" lvl="0" indent="-228600" algn="l" rtl="0">
              <a:lnSpc>
                <a:spcPct val="90000"/>
              </a:lnSpc>
              <a:spcBef>
                <a:spcPts val="1000"/>
              </a:spcBef>
              <a:spcAft>
                <a:spcPts val="0"/>
              </a:spcAft>
              <a:buClr>
                <a:schemeClr val="dk1"/>
              </a:buClr>
              <a:buSzPts val="3200"/>
              <a:buChar char="•"/>
            </a:pPr>
            <a:r>
              <a:rPr lang="en-US" sz="3200" dirty="0"/>
              <a:t>Corporate policies (governance) and culture </a:t>
            </a:r>
            <a:br>
              <a:rPr lang="en-US" sz="3200" dirty="0"/>
            </a:br>
            <a:r>
              <a:rPr lang="en-US" sz="3200" dirty="0"/>
              <a:t>(Bring Your Own Device - BYOD)</a:t>
            </a:r>
            <a:endParaRPr dirty="0"/>
          </a:p>
          <a:p>
            <a:pPr marL="228600" lvl="0" indent="-228600" algn="l" rtl="0">
              <a:lnSpc>
                <a:spcPct val="90000"/>
              </a:lnSpc>
              <a:spcBef>
                <a:spcPts val="1000"/>
              </a:spcBef>
              <a:spcAft>
                <a:spcPts val="0"/>
              </a:spcAft>
              <a:buClr>
                <a:schemeClr val="dk1"/>
              </a:buClr>
              <a:buSzPts val="3200"/>
              <a:buChar char="•"/>
            </a:pPr>
            <a:r>
              <a:rPr lang="en-US" sz="3200" dirty="0"/>
              <a:t>Liability Insurance standards (which don't yet exist)</a:t>
            </a:r>
            <a:endParaRPr dirty="0"/>
          </a:p>
          <a:p>
            <a:pPr marL="228600" lvl="0" indent="-228600" algn="l" rtl="0">
              <a:lnSpc>
                <a:spcPct val="90000"/>
              </a:lnSpc>
              <a:spcBef>
                <a:spcPts val="1000"/>
              </a:spcBef>
              <a:spcAft>
                <a:spcPts val="0"/>
              </a:spcAft>
              <a:buClr>
                <a:schemeClr val="dk1"/>
              </a:buClr>
              <a:buSzPts val="3200"/>
              <a:buChar char="•"/>
            </a:pPr>
            <a:r>
              <a:rPr lang="en-US" sz="3200" dirty="0"/>
              <a:t>Government regulations (e.g., EU Safe Harbor)</a:t>
            </a:r>
            <a:endParaRPr dirty="0"/>
          </a:p>
          <a:p>
            <a:pPr marL="228600" lvl="0" indent="-228600" algn="l" rtl="0">
              <a:lnSpc>
                <a:spcPct val="90000"/>
              </a:lnSpc>
              <a:spcBef>
                <a:spcPts val="1000"/>
              </a:spcBef>
              <a:spcAft>
                <a:spcPts val="0"/>
              </a:spcAft>
              <a:buClr>
                <a:schemeClr val="dk1"/>
              </a:buClr>
              <a:buSzPts val="3200"/>
              <a:buChar char="•"/>
            </a:pPr>
            <a:r>
              <a:rPr lang="en-US" sz="3200" dirty="0"/>
              <a:t>Backup for individual machines and servers</a:t>
            </a:r>
            <a:endParaRPr dirty="0"/>
          </a:p>
        </p:txBody>
      </p:sp>
      <p:sp>
        <p:nvSpPr>
          <p:cNvPr id="259" name="Google Shape;25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60587"/>
    </mc:Choice>
    <mc:Fallback xmlns="">
      <p:transition spd="slow" advTm="6058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body" idx="1"/>
          </p:nvPr>
        </p:nvSpPr>
        <p:spPr>
          <a:xfrm>
            <a:off x="358969" y="1568271"/>
            <a:ext cx="11474062" cy="2641779"/>
          </a:xfrm>
          <a:prstGeom prst="rect">
            <a:avLst/>
          </a:prstGeom>
          <a:noFill/>
          <a:ln>
            <a:noFill/>
          </a:ln>
        </p:spPr>
        <p:txBody>
          <a:bodyPr spcFirstLastPara="1" wrap="square" lIns="91425" tIns="45700" rIns="91425" bIns="45700" anchor="t" anchorCtr="0">
            <a:noAutofit/>
          </a:bodyPr>
          <a:lstStyle/>
          <a:p>
            <a:pPr marL="742950" lvl="0" indent="-742950" algn="l" rtl="0">
              <a:lnSpc>
                <a:spcPct val="90000"/>
              </a:lnSpc>
              <a:spcBef>
                <a:spcPts val="0"/>
              </a:spcBef>
              <a:spcAft>
                <a:spcPts val="0"/>
              </a:spcAft>
              <a:buClr>
                <a:schemeClr val="dk1"/>
              </a:buClr>
              <a:buSzPts val="3200"/>
              <a:buFont typeface="Calibri"/>
              <a:buAutoNum type="arabicPeriod"/>
            </a:pPr>
            <a:r>
              <a:rPr lang="en-US" sz="3200"/>
              <a:t>Identify the information security triad</a:t>
            </a:r>
            <a:endParaRPr/>
          </a:p>
          <a:p>
            <a:pPr marL="742950" lvl="0" indent="-742950" algn="l" rtl="0">
              <a:lnSpc>
                <a:spcPct val="90000"/>
              </a:lnSpc>
              <a:spcBef>
                <a:spcPts val="1000"/>
              </a:spcBef>
              <a:spcAft>
                <a:spcPts val="0"/>
              </a:spcAft>
              <a:buClr>
                <a:schemeClr val="dk1"/>
              </a:buClr>
              <a:buSzPts val="3200"/>
              <a:buFont typeface="Calibri"/>
              <a:buAutoNum type="arabicPeriod"/>
            </a:pPr>
            <a:r>
              <a:rPr lang="en-US" sz="3200"/>
              <a:t>Identify and understand high-level concepts surrounding information security tools</a:t>
            </a:r>
            <a:endParaRPr/>
          </a:p>
          <a:p>
            <a:pPr marL="742950" lvl="0" indent="-742950" algn="l" rtl="0">
              <a:lnSpc>
                <a:spcPct val="90000"/>
              </a:lnSpc>
              <a:spcBef>
                <a:spcPts val="1000"/>
              </a:spcBef>
              <a:spcAft>
                <a:spcPts val="0"/>
              </a:spcAft>
              <a:buClr>
                <a:schemeClr val="dk1"/>
              </a:buClr>
              <a:buSzPts val="3200"/>
              <a:buFont typeface="Calibri"/>
              <a:buAutoNum type="arabicPeriod"/>
            </a:pPr>
            <a:r>
              <a:rPr lang="en-US" sz="3200"/>
              <a:t>Secure yourself digitally, including from data loss</a:t>
            </a:r>
            <a:endParaRPr/>
          </a:p>
        </p:txBody>
      </p:sp>
      <p:sp>
        <p:nvSpPr>
          <p:cNvPr id="98" name="Google Shape;98;p14"/>
          <p:cNvSpPr txBox="1">
            <a:spLocks noGrp="1"/>
          </p:cNvSpPr>
          <p:nvPr>
            <p:ph type="title"/>
          </p:nvPr>
        </p:nvSpPr>
        <p:spPr>
          <a:xfrm>
            <a:off x="838200" y="525816"/>
            <a:ext cx="10515600" cy="60571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600"/>
              <a:buFont typeface="Calibri"/>
              <a:buNone/>
            </a:pPr>
            <a:r>
              <a:rPr lang="en-US" sz="3600">
                <a:latin typeface="Calibri"/>
                <a:ea typeface="Calibri"/>
                <a:cs typeface="Calibri"/>
                <a:sym typeface="Calibri"/>
              </a:rPr>
              <a:t>Chapter 6 Learning Objectives</a:t>
            </a:r>
            <a:endParaRPr/>
          </a:p>
        </p:txBody>
      </p:sp>
      <p:sp>
        <p:nvSpPr>
          <p:cNvPr id="99" name="Google Shape;9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22109"/>
    </mc:Choice>
    <mc:Fallback xmlns="">
      <p:transition spd="slow" advTm="221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8973DC-6209-4DA7-8CDE-4614F0320489}"/>
              </a:ext>
            </a:extLst>
          </p:cNvPr>
          <p:cNvSpPr>
            <a:spLocks noGrp="1"/>
          </p:cNvSpPr>
          <p:nvPr>
            <p:ph type="title"/>
          </p:nvPr>
        </p:nvSpPr>
        <p:spPr/>
        <p:txBody>
          <a:bodyPr/>
          <a:lstStyle/>
          <a:p>
            <a:pPr algn="ctr"/>
            <a:r>
              <a:rPr lang="en-US" sz="4000" dirty="0"/>
              <a:t>Password Security</a:t>
            </a:r>
          </a:p>
        </p:txBody>
      </p:sp>
      <p:sp>
        <p:nvSpPr>
          <p:cNvPr id="6" name="Text Placeholder 5">
            <a:extLst>
              <a:ext uri="{FF2B5EF4-FFF2-40B4-BE49-F238E27FC236}">
                <a16:creationId xmlns:a16="http://schemas.microsoft.com/office/drawing/2014/main" id="{1FD34326-4116-44F7-84AD-6429BE5143C1}"/>
              </a:ext>
            </a:extLst>
          </p:cNvPr>
          <p:cNvSpPr>
            <a:spLocks noGrp="1"/>
          </p:cNvSpPr>
          <p:nvPr>
            <p:ph type="body" idx="1"/>
          </p:nvPr>
        </p:nvSpPr>
        <p:spPr/>
        <p:txBody>
          <a:bodyPr/>
          <a:lstStyle/>
          <a:p>
            <a:pPr marL="628650" indent="-514350">
              <a:buFont typeface="+mj-lt"/>
              <a:buAutoNum type="arabicPeriod"/>
            </a:pPr>
            <a:r>
              <a:rPr lang="en-US" dirty="0"/>
              <a:t>Require complex passwords. One reason passwords are compromised is that they can be easily guessed.</a:t>
            </a:r>
            <a:br>
              <a:rPr lang="en-US" dirty="0"/>
            </a:br>
            <a:endParaRPr lang="en-US" dirty="0"/>
          </a:p>
          <a:p>
            <a:pPr marL="628650" indent="-514350">
              <a:buFont typeface="+mj-lt"/>
              <a:buAutoNum type="arabicPeriod"/>
            </a:pPr>
            <a:r>
              <a:rPr lang="en-US" dirty="0"/>
              <a:t>Change passwords regularly. It is essential that users change their passwords on a regular basis.</a:t>
            </a:r>
            <a:br>
              <a:rPr lang="en-US" dirty="0"/>
            </a:br>
            <a:endParaRPr lang="en-US" dirty="0"/>
          </a:p>
          <a:p>
            <a:pPr marL="628650" indent="-514350">
              <a:buFont typeface="+mj-lt"/>
              <a:buAutoNum type="arabicPeriod"/>
            </a:pPr>
            <a:r>
              <a:rPr lang="en-US" dirty="0"/>
              <a:t>Train employees not to give away passwords. One of the primary methods used to steal passwords is to simply figure them out by asking the users for their password.</a:t>
            </a:r>
          </a:p>
          <a:p>
            <a:pPr marL="6286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5D0C6AEC-9285-4049-8DC3-F815764E4D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227680559"/>
      </p:ext>
    </p:extLst>
  </p:cSld>
  <p:clrMapOvr>
    <a:masterClrMapping/>
  </p:clrMapOvr>
  <mc:AlternateContent xmlns:mc="http://schemas.openxmlformats.org/markup-compatibility/2006" xmlns:p14="http://schemas.microsoft.com/office/powerpoint/2010/main">
    <mc:Choice Requires="p14">
      <p:transition spd="slow" p14:dur="2000" advTm="69183"/>
    </mc:Choice>
    <mc:Fallback xmlns="">
      <p:transition spd="slow" advTm="6918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3827A0-BDF8-428A-8E4A-6A89EA6D61F6}"/>
              </a:ext>
            </a:extLst>
          </p:cNvPr>
          <p:cNvSpPr>
            <a:spLocks noGrp="1"/>
          </p:cNvSpPr>
          <p:nvPr>
            <p:ph type="title"/>
          </p:nvPr>
        </p:nvSpPr>
        <p:spPr>
          <a:xfrm>
            <a:off x="838200" y="365126"/>
            <a:ext cx="10515600" cy="957238"/>
          </a:xfrm>
        </p:spPr>
        <p:txBody>
          <a:bodyPr/>
          <a:lstStyle/>
          <a:p>
            <a:pPr algn="ctr"/>
            <a:r>
              <a:rPr lang="en-US" sz="4000" dirty="0"/>
              <a:t>Encryption</a:t>
            </a:r>
          </a:p>
        </p:txBody>
      </p:sp>
      <p:sp>
        <p:nvSpPr>
          <p:cNvPr id="6" name="Text Placeholder 5">
            <a:extLst>
              <a:ext uri="{FF2B5EF4-FFF2-40B4-BE49-F238E27FC236}">
                <a16:creationId xmlns:a16="http://schemas.microsoft.com/office/drawing/2014/main" id="{A085462C-4654-4883-A019-D83D675897E0}"/>
              </a:ext>
            </a:extLst>
          </p:cNvPr>
          <p:cNvSpPr>
            <a:spLocks noGrp="1"/>
          </p:cNvSpPr>
          <p:nvPr>
            <p:ph type="body" idx="1"/>
          </p:nvPr>
        </p:nvSpPr>
        <p:spPr/>
        <p:txBody>
          <a:bodyPr/>
          <a:lstStyle/>
          <a:p>
            <a:pPr marL="114300" indent="0">
              <a:buNone/>
            </a:pPr>
            <a:r>
              <a:rPr lang="en-US" dirty="0"/>
              <a:t>Encryption is a process of encoding data upon its transmission or storage so that only authorized individuals can read it. This encoding is accomplished by software which encodes the plain text that needs to be transmitted (encryption). Then the recipient receives the cipher text and decodes it (decryption). In order for this to work, the sender and receiver need to agree on the method of encoding so that both parties have the same message.</a:t>
            </a:r>
          </a:p>
          <a:p>
            <a:pPr marL="114300" indent="0">
              <a:buNone/>
            </a:pPr>
            <a:endParaRPr lang="en-US" dirty="0"/>
          </a:p>
          <a:p>
            <a:pPr marL="114300" indent="0">
              <a:buNone/>
            </a:pPr>
            <a:r>
              <a:rPr lang="en-US" sz="1200" dirty="0"/>
              <a:t>Source: Information Systems for Business and Beyond (2019), David Bourgeois, Joseph </a:t>
            </a:r>
            <a:r>
              <a:rPr lang="en-US" sz="1200" dirty="0" err="1"/>
              <a:t>Mortati</a:t>
            </a:r>
            <a:r>
              <a:rPr lang="en-US" sz="1200" dirty="0"/>
              <a:t>, </a:t>
            </a:r>
            <a:r>
              <a:rPr lang="en-US" sz="1200" dirty="0" err="1"/>
              <a:t>Shouhong</a:t>
            </a:r>
            <a:r>
              <a:rPr lang="en-US" sz="1200" dirty="0"/>
              <a:t> Wang, and James Smith</a:t>
            </a:r>
          </a:p>
        </p:txBody>
      </p:sp>
      <p:sp>
        <p:nvSpPr>
          <p:cNvPr id="4" name="Slide Number Placeholder 3">
            <a:extLst>
              <a:ext uri="{FF2B5EF4-FFF2-40B4-BE49-F238E27FC236}">
                <a16:creationId xmlns:a16="http://schemas.microsoft.com/office/drawing/2014/main" id="{5592461D-1EBF-4D56-ADD8-40DABD6349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dirty="0"/>
          </a:p>
        </p:txBody>
      </p:sp>
    </p:spTree>
    <p:extLst>
      <p:ext uri="{BB962C8B-B14F-4D97-AF65-F5344CB8AC3E}">
        <p14:creationId xmlns:p14="http://schemas.microsoft.com/office/powerpoint/2010/main" val="3621527020"/>
      </p:ext>
    </p:extLst>
  </p:cSld>
  <p:clrMapOvr>
    <a:masterClrMapping/>
  </p:clrMapOvr>
  <mc:AlternateContent xmlns:mc="http://schemas.openxmlformats.org/markup-compatibility/2006" xmlns:p14="http://schemas.microsoft.com/office/powerpoint/2010/main">
    <mc:Choice Requires="p14">
      <p:transition spd="slow" p14:dur="2000" advTm="46087"/>
    </mc:Choice>
    <mc:Fallback xmlns="">
      <p:transition spd="slow" advTm="46087"/>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0"/>
          <p:cNvSpPr txBox="1">
            <a:spLocks noGrp="1"/>
          </p:cNvSpPr>
          <p:nvPr>
            <p:ph type="title"/>
          </p:nvPr>
        </p:nvSpPr>
        <p:spPr>
          <a:xfrm>
            <a:off x="838200" y="245970"/>
            <a:ext cx="10515600" cy="60764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Calibri"/>
              <a:buNone/>
            </a:pPr>
            <a:r>
              <a:rPr lang="en-US" sz="3200">
                <a:latin typeface="Calibri"/>
                <a:ea typeface="Calibri"/>
                <a:cs typeface="Calibri"/>
                <a:sym typeface="Calibri"/>
              </a:rPr>
              <a:t>Tools for Information Security - Encryption</a:t>
            </a:r>
            <a:endParaRPr/>
          </a:p>
        </p:txBody>
      </p:sp>
      <p:sp>
        <p:nvSpPr>
          <p:cNvPr id="235" name="Google Shape;235;p30"/>
          <p:cNvSpPr/>
          <p:nvPr/>
        </p:nvSpPr>
        <p:spPr>
          <a:xfrm>
            <a:off x="2873451" y="6302751"/>
            <a:ext cx="644509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Video source: </a:t>
            </a:r>
            <a:r>
              <a:rPr lang="en-US" sz="1800" u="sng">
                <a:solidFill>
                  <a:schemeClr val="hlink"/>
                </a:solidFill>
                <a:latin typeface="Calibri"/>
                <a:ea typeface="Calibri"/>
                <a:cs typeface="Calibri"/>
                <a:sym typeface="Calibri"/>
                <a:hlinkClick r:id="rId3"/>
              </a:rPr>
              <a:t>https://www.youtube.com/watch?v=w0QbnxKRD0w</a:t>
            </a:r>
            <a:endParaRPr sz="1800">
              <a:solidFill>
                <a:schemeClr val="dk1"/>
              </a:solidFill>
              <a:latin typeface="Calibri"/>
              <a:ea typeface="Calibri"/>
              <a:cs typeface="Calibri"/>
              <a:sym typeface="Calibri"/>
            </a:endParaRPr>
          </a:p>
        </p:txBody>
      </p:sp>
      <p:sp>
        <p:nvSpPr>
          <p:cNvPr id="236" name="Google Shape;236;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pic>
        <p:nvPicPr>
          <p:cNvPr id="237" name="Google Shape;237;p30"/>
          <p:cNvPicPr preferRelativeResize="0"/>
          <p:nvPr/>
        </p:nvPicPr>
        <p:blipFill rotWithShape="1">
          <a:blip r:embed="rId4">
            <a:alphaModFix/>
          </a:blip>
          <a:srcRect/>
          <a:stretch/>
        </p:blipFill>
        <p:spPr>
          <a:xfrm>
            <a:off x="3030585" y="1149531"/>
            <a:ext cx="6078583" cy="455893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9645"/>
    </mc:Choice>
    <mc:Fallback xmlns="">
      <p:transition spd="slow" advTm="964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838200" y="245970"/>
            <a:ext cx="10515600" cy="60764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Calibri"/>
              <a:buNone/>
            </a:pPr>
            <a:r>
              <a:rPr lang="en-US" sz="3200">
                <a:latin typeface="Calibri"/>
                <a:ea typeface="Calibri"/>
                <a:cs typeface="Calibri"/>
                <a:sym typeface="Calibri"/>
              </a:rPr>
              <a:t>Tools for Information Security - Encryption</a:t>
            </a:r>
            <a:endParaRPr/>
          </a:p>
        </p:txBody>
      </p:sp>
      <p:sp>
        <p:nvSpPr>
          <p:cNvPr id="243" name="Google Shape;243;p31"/>
          <p:cNvSpPr/>
          <p:nvPr/>
        </p:nvSpPr>
        <p:spPr>
          <a:xfrm>
            <a:off x="3062118" y="6308209"/>
            <a:ext cx="626940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Video source: </a:t>
            </a:r>
            <a:r>
              <a:rPr lang="en-US" sz="1800" u="sng" dirty="0">
                <a:solidFill>
                  <a:schemeClr val="hlink"/>
                </a:solidFill>
                <a:latin typeface="Calibri"/>
                <a:ea typeface="Calibri"/>
                <a:cs typeface="Calibri"/>
                <a:sym typeface="Calibri"/>
                <a:hlinkClick r:id="rId3"/>
              </a:rPr>
              <a:t>https://www.youtube.com/watch?v=EDTx3meIeT0</a:t>
            </a:r>
            <a:endParaRPr sz="1800" dirty="0">
              <a:solidFill>
                <a:schemeClr val="dk1"/>
              </a:solidFill>
              <a:latin typeface="Calibri"/>
              <a:ea typeface="Calibri"/>
              <a:cs typeface="Calibri"/>
              <a:sym typeface="Calibri"/>
            </a:endParaRPr>
          </a:p>
        </p:txBody>
      </p:sp>
      <p:sp>
        <p:nvSpPr>
          <p:cNvPr id="244" name="Google Shape;24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dirty="0"/>
          </a:p>
        </p:txBody>
      </p:sp>
      <p:pic>
        <p:nvPicPr>
          <p:cNvPr id="245" name="Google Shape;245;p31"/>
          <p:cNvPicPr preferRelativeResize="0"/>
          <p:nvPr/>
        </p:nvPicPr>
        <p:blipFill rotWithShape="1">
          <a:blip r:embed="rId4">
            <a:alphaModFix/>
          </a:blip>
          <a:srcRect/>
          <a:stretch/>
        </p:blipFill>
        <p:spPr>
          <a:xfrm>
            <a:off x="2713011" y="987328"/>
            <a:ext cx="6679477" cy="500960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9935"/>
    </mc:Choice>
    <mc:Fallback xmlns="">
      <p:transition spd="slow" advTm="993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a:t>Information Security </a:t>
            </a:r>
            <a:endParaRPr/>
          </a:p>
        </p:txBody>
      </p:sp>
      <p:sp>
        <p:nvSpPr>
          <p:cNvPr id="265" name="Google Shape;265;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sz="3200" b="1"/>
              <a:t>Systems</a:t>
            </a:r>
            <a:endParaRPr/>
          </a:p>
          <a:p>
            <a:pPr marL="228600" lvl="0" indent="-228600" algn="l" rtl="0">
              <a:lnSpc>
                <a:spcPct val="90000"/>
              </a:lnSpc>
              <a:spcBef>
                <a:spcPts val="1000"/>
              </a:spcBef>
              <a:spcAft>
                <a:spcPts val="0"/>
              </a:spcAft>
              <a:buClr>
                <a:schemeClr val="dk1"/>
              </a:buClr>
              <a:buSzPts val="3200"/>
              <a:buChar char="•"/>
            </a:pPr>
            <a:r>
              <a:rPr lang="en-US" sz="3200"/>
              <a:t>Firewalls</a:t>
            </a:r>
            <a:endParaRPr/>
          </a:p>
          <a:p>
            <a:pPr marL="228600" lvl="0" indent="-228600" algn="l" rtl="0">
              <a:lnSpc>
                <a:spcPct val="90000"/>
              </a:lnSpc>
              <a:spcBef>
                <a:spcPts val="1000"/>
              </a:spcBef>
              <a:spcAft>
                <a:spcPts val="0"/>
              </a:spcAft>
              <a:buClr>
                <a:schemeClr val="dk1"/>
              </a:buClr>
              <a:buSzPts val="3200"/>
              <a:buChar char="•"/>
            </a:pPr>
            <a:r>
              <a:rPr lang="en-US" sz="3200"/>
              <a:t>Virus, malware, and spyware detection</a:t>
            </a:r>
            <a:endParaRPr/>
          </a:p>
          <a:p>
            <a:pPr marL="228600" lvl="0" indent="-228600" algn="l" rtl="0">
              <a:lnSpc>
                <a:spcPct val="90000"/>
              </a:lnSpc>
              <a:spcBef>
                <a:spcPts val="1000"/>
              </a:spcBef>
              <a:spcAft>
                <a:spcPts val="0"/>
              </a:spcAft>
              <a:buClr>
                <a:schemeClr val="dk1"/>
              </a:buClr>
              <a:buSzPts val="3200"/>
              <a:buChar char="•"/>
            </a:pPr>
            <a:r>
              <a:rPr lang="en-US" sz="3200"/>
              <a:t>OS/application patches</a:t>
            </a:r>
            <a:endParaRPr/>
          </a:p>
          <a:p>
            <a:pPr marL="228600" lvl="0" indent="-228600" algn="l" rtl="0">
              <a:lnSpc>
                <a:spcPct val="90000"/>
              </a:lnSpc>
              <a:spcBef>
                <a:spcPts val="1000"/>
              </a:spcBef>
              <a:spcAft>
                <a:spcPts val="0"/>
              </a:spcAft>
              <a:buClr>
                <a:schemeClr val="dk1"/>
              </a:buClr>
              <a:buSzPts val="3200"/>
              <a:buChar char="•"/>
            </a:pPr>
            <a:r>
              <a:rPr lang="en-US" sz="3200"/>
              <a:t>Network intrusion detection</a:t>
            </a:r>
            <a:endParaRPr/>
          </a:p>
          <a:p>
            <a:pPr marL="228600" lvl="0" indent="-228600" algn="l" rtl="0">
              <a:lnSpc>
                <a:spcPct val="90000"/>
              </a:lnSpc>
              <a:spcBef>
                <a:spcPts val="1000"/>
              </a:spcBef>
              <a:spcAft>
                <a:spcPts val="0"/>
              </a:spcAft>
              <a:buClr>
                <a:schemeClr val="dk1"/>
              </a:buClr>
              <a:buSzPts val="3200"/>
              <a:buChar char="•"/>
            </a:pPr>
            <a:r>
              <a:rPr lang="en-US" sz="3200"/>
              <a:t>Backup/failover for critical processes</a:t>
            </a:r>
            <a:endParaRPr/>
          </a:p>
        </p:txBody>
      </p:sp>
      <p:sp>
        <p:nvSpPr>
          <p:cNvPr id="266" name="Google Shape;26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56070"/>
    </mc:Choice>
    <mc:Fallback xmlns="">
      <p:transition spd="slow" advTm="5607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5"/>
          <p:cNvSpPr txBox="1">
            <a:spLocks noGrp="1"/>
          </p:cNvSpPr>
          <p:nvPr>
            <p:ph type="title"/>
          </p:nvPr>
        </p:nvSpPr>
        <p:spPr>
          <a:xfrm>
            <a:off x="838200" y="136526"/>
            <a:ext cx="10515600" cy="834146"/>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000"/>
              <a:buFont typeface="Calibri"/>
              <a:buNone/>
            </a:pPr>
            <a:r>
              <a:rPr lang="en-US" sz="4000" dirty="0"/>
              <a:t>What can you do to protect yourself?</a:t>
            </a:r>
            <a:endParaRPr dirty="0"/>
          </a:p>
        </p:txBody>
      </p:sp>
      <p:sp>
        <p:nvSpPr>
          <p:cNvPr id="272" name="Google Shape;272;p35"/>
          <p:cNvSpPr txBox="1">
            <a:spLocks noGrp="1"/>
          </p:cNvSpPr>
          <p:nvPr>
            <p:ph type="body" idx="1"/>
          </p:nvPr>
        </p:nvSpPr>
        <p:spPr>
          <a:xfrm>
            <a:off x="2419755" y="1070044"/>
            <a:ext cx="7508016" cy="5137644"/>
          </a:xfrm>
          <a:prstGeom prst="rect">
            <a:avLst/>
          </a:prstGeom>
          <a:noFill/>
          <a:ln>
            <a:noFill/>
          </a:ln>
        </p:spPr>
        <p:txBody>
          <a:bodyPr spcFirstLastPara="1" wrap="square" lIns="91425" tIns="45700" rIns="91425" bIns="45700" anchor="t" anchorCtr="0">
            <a:noAutofit/>
          </a:bodyPr>
          <a:lstStyle/>
          <a:p>
            <a:pPr marL="514350" lvl="0" indent="-514350" algn="l" rtl="0">
              <a:lnSpc>
                <a:spcPct val="80000"/>
              </a:lnSpc>
              <a:spcBef>
                <a:spcPts val="0"/>
              </a:spcBef>
              <a:spcAft>
                <a:spcPts val="0"/>
              </a:spcAft>
              <a:buClr>
                <a:schemeClr val="dk1"/>
              </a:buClr>
              <a:buSzPts val="2590"/>
              <a:buFont typeface="Calibri"/>
              <a:buAutoNum type="arabicPeriod"/>
            </a:pPr>
            <a:r>
              <a:rPr lang="en-US" sz="2590" dirty="0"/>
              <a:t>Keep your software updated.</a:t>
            </a:r>
            <a:endParaRPr dirty="0"/>
          </a:p>
          <a:p>
            <a:pPr marL="514350" lvl="0" indent="-514350" algn="l" rtl="0">
              <a:lnSpc>
                <a:spcPct val="80000"/>
              </a:lnSpc>
              <a:spcBef>
                <a:spcPts val="1000"/>
              </a:spcBef>
              <a:spcAft>
                <a:spcPts val="0"/>
              </a:spcAft>
              <a:buClr>
                <a:schemeClr val="dk1"/>
              </a:buClr>
              <a:buSzPts val="2590"/>
              <a:buFont typeface="Calibri"/>
              <a:buAutoNum type="arabicPeriod"/>
            </a:pPr>
            <a:r>
              <a:rPr lang="en-US" sz="2590" dirty="0"/>
              <a:t>Stop using "free" email and Google.</a:t>
            </a:r>
            <a:endParaRPr dirty="0"/>
          </a:p>
          <a:p>
            <a:pPr marL="514350" lvl="0" indent="-514350" algn="l" rtl="0">
              <a:lnSpc>
                <a:spcPct val="80000"/>
              </a:lnSpc>
              <a:spcBef>
                <a:spcPts val="1000"/>
              </a:spcBef>
              <a:spcAft>
                <a:spcPts val="0"/>
              </a:spcAft>
              <a:buClr>
                <a:schemeClr val="dk1"/>
              </a:buClr>
              <a:buSzPts val="2590"/>
              <a:buFont typeface="Calibri"/>
              <a:buAutoNum type="arabicPeriod"/>
            </a:pPr>
            <a:r>
              <a:rPr lang="en-US" sz="2590" dirty="0"/>
              <a:t>Use encryption on your devices.</a:t>
            </a:r>
            <a:endParaRPr dirty="0"/>
          </a:p>
          <a:p>
            <a:pPr marL="514350" lvl="0" indent="-514350" algn="l" rtl="0">
              <a:lnSpc>
                <a:spcPct val="80000"/>
              </a:lnSpc>
              <a:spcBef>
                <a:spcPts val="1000"/>
              </a:spcBef>
              <a:spcAft>
                <a:spcPts val="0"/>
              </a:spcAft>
              <a:buClr>
                <a:schemeClr val="dk1"/>
              </a:buClr>
              <a:buSzPts val="2590"/>
              <a:buFont typeface="Calibri"/>
              <a:buAutoNum type="arabicPeriod"/>
            </a:pPr>
            <a:r>
              <a:rPr lang="en-US" sz="2590" dirty="0"/>
              <a:t>Surf securely.</a:t>
            </a:r>
            <a:endParaRPr dirty="0"/>
          </a:p>
          <a:p>
            <a:pPr marL="514350" lvl="0" indent="-514350" algn="l" rtl="0">
              <a:lnSpc>
                <a:spcPct val="80000"/>
              </a:lnSpc>
              <a:spcBef>
                <a:spcPts val="1000"/>
              </a:spcBef>
              <a:spcAft>
                <a:spcPts val="0"/>
              </a:spcAft>
              <a:buClr>
                <a:schemeClr val="dk1"/>
              </a:buClr>
              <a:buSzPts val="2590"/>
              <a:buFont typeface="Calibri"/>
              <a:buAutoNum type="arabicPeriod"/>
            </a:pPr>
            <a:r>
              <a:rPr lang="en-US" sz="2590" dirty="0"/>
              <a:t>Be careful with cloud services in the US.</a:t>
            </a:r>
            <a:endParaRPr dirty="0"/>
          </a:p>
          <a:p>
            <a:pPr marL="514350" lvl="0" indent="-514350" algn="l" rtl="0">
              <a:lnSpc>
                <a:spcPct val="80000"/>
              </a:lnSpc>
              <a:spcBef>
                <a:spcPts val="1000"/>
              </a:spcBef>
              <a:spcAft>
                <a:spcPts val="0"/>
              </a:spcAft>
              <a:buClr>
                <a:schemeClr val="dk1"/>
              </a:buClr>
              <a:buSzPts val="2590"/>
              <a:buFont typeface="Calibri"/>
              <a:buAutoNum type="arabicPeriod"/>
            </a:pPr>
            <a:r>
              <a:rPr lang="en-US" sz="2590" dirty="0"/>
              <a:t>Stop using social media.</a:t>
            </a:r>
            <a:endParaRPr dirty="0"/>
          </a:p>
          <a:p>
            <a:pPr marL="514350" lvl="0" indent="-514350" algn="l" rtl="0">
              <a:lnSpc>
                <a:spcPct val="80000"/>
              </a:lnSpc>
              <a:spcBef>
                <a:spcPts val="1000"/>
              </a:spcBef>
              <a:spcAft>
                <a:spcPts val="0"/>
              </a:spcAft>
              <a:buClr>
                <a:schemeClr val="dk1"/>
              </a:buClr>
              <a:buSzPts val="2590"/>
              <a:buFont typeface="Calibri"/>
              <a:buAutoNum type="arabicPeriod"/>
            </a:pPr>
            <a:r>
              <a:rPr lang="en-US" sz="2590" dirty="0"/>
              <a:t>Only use location services when needed.</a:t>
            </a:r>
            <a:endParaRPr dirty="0"/>
          </a:p>
          <a:p>
            <a:pPr marL="514350" lvl="0" indent="-514350" algn="l" rtl="0">
              <a:lnSpc>
                <a:spcPct val="80000"/>
              </a:lnSpc>
              <a:spcBef>
                <a:spcPts val="1000"/>
              </a:spcBef>
              <a:spcAft>
                <a:spcPts val="0"/>
              </a:spcAft>
              <a:buClr>
                <a:schemeClr val="dk1"/>
              </a:buClr>
              <a:buSzPts val="2590"/>
              <a:buFont typeface="Calibri"/>
              <a:buAutoNum type="arabicPeriod"/>
            </a:pPr>
            <a:r>
              <a:rPr lang="en-US" sz="2590" dirty="0"/>
              <a:t>Use passphrases instead of passwords.</a:t>
            </a:r>
            <a:endParaRPr dirty="0"/>
          </a:p>
          <a:p>
            <a:pPr marL="514350" lvl="0" indent="-514350" algn="l" rtl="0">
              <a:lnSpc>
                <a:spcPct val="80000"/>
              </a:lnSpc>
              <a:spcBef>
                <a:spcPts val="1000"/>
              </a:spcBef>
              <a:spcAft>
                <a:spcPts val="0"/>
              </a:spcAft>
              <a:buClr>
                <a:schemeClr val="dk1"/>
              </a:buClr>
              <a:buSzPts val="2590"/>
              <a:buFont typeface="Calibri"/>
              <a:buAutoNum type="arabicPeriod"/>
            </a:pPr>
            <a:r>
              <a:rPr lang="en-US" sz="2590" dirty="0"/>
              <a:t>Only use public Wi-Fi on encrypted sites (http</a:t>
            </a:r>
            <a:r>
              <a:rPr lang="en-US" sz="2590" u="sng" dirty="0"/>
              <a:t>s</a:t>
            </a:r>
            <a:r>
              <a:rPr lang="en-US" sz="2590" dirty="0"/>
              <a:t>://)</a:t>
            </a:r>
            <a:endParaRPr dirty="0"/>
          </a:p>
          <a:p>
            <a:pPr marL="514350" lvl="0" indent="-514350" algn="l" rtl="0">
              <a:lnSpc>
                <a:spcPct val="80000"/>
              </a:lnSpc>
              <a:spcBef>
                <a:spcPts val="1000"/>
              </a:spcBef>
              <a:spcAft>
                <a:spcPts val="0"/>
              </a:spcAft>
              <a:buClr>
                <a:schemeClr val="dk1"/>
              </a:buClr>
              <a:buSzPts val="2590"/>
              <a:buFont typeface="Calibri"/>
              <a:buAutoNum type="arabicPeriod"/>
            </a:pPr>
            <a:r>
              <a:rPr lang="en-US" sz="2590" dirty="0"/>
              <a:t>Do regular, multiple backups.</a:t>
            </a:r>
          </a:p>
          <a:p>
            <a:pPr marL="514350" lvl="0" indent="-514350" algn="l" rtl="0">
              <a:lnSpc>
                <a:spcPct val="80000"/>
              </a:lnSpc>
              <a:spcBef>
                <a:spcPts val="1000"/>
              </a:spcBef>
              <a:spcAft>
                <a:spcPts val="0"/>
              </a:spcAft>
              <a:buClr>
                <a:schemeClr val="dk1"/>
              </a:buClr>
              <a:buSzPts val="2590"/>
              <a:buFont typeface="Calibri"/>
              <a:buAutoNum type="arabicPeriod"/>
            </a:pPr>
            <a:r>
              <a:rPr lang="en-US" sz="2590" dirty="0"/>
              <a:t>Turn off your phone, tablet, or computer.</a:t>
            </a:r>
            <a:endParaRPr dirty="0"/>
          </a:p>
          <a:p>
            <a:pPr marL="514350" lvl="0" indent="-349885" algn="l" rtl="0">
              <a:lnSpc>
                <a:spcPct val="80000"/>
              </a:lnSpc>
              <a:spcBef>
                <a:spcPts val="1000"/>
              </a:spcBef>
              <a:spcAft>
                <a:spcPts val="0"/>
              </a:spcAft>
              <a:buClr>
                <a:schemeClr val="dk1"/>
              </a:buClr>
              <a:buSzPts val="2590"/>
              <a:buFont typeface="Calibri"/>
              <a:buNone/>
            </a:pPr>
            <a:endParaRPr sz="2590" dirty="0"/>
          </a:p>
        </p:txBody>
      </p:sp>
      <p:sp>
        <p:nvSpPr>
          <p:cNvPr id="273" name="Google Shape;27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32672"/>
    </mc:Choice>
    <mc:Fallback xmlns="">
      <p:transition spd="slow" advTm="3267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txBox="1">
            <a:spLocks noGrp="1"/>
          </p:cNvSpPr>
          <p:nvPr>
            <p:ph type="title"/>
          </p:nvPr>
        </p:nvSpPr>
        <p:spPr>
          <a:xfrm>
            <a:off x="838200" y="365125"/>
            <a:ext cx="10515600" cy="80327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000"/>
              <a:buFont typeface="Calibri"/>
              <a:buNone/>
            </a:pPr>
            <a:r>
              <a:rPr lang="en-US" sz="4000"/>
              <a:t>Protect Against Data Loss</a:t>
            </a:r>
            <a:endParaRPr/>
          </a:p>
        </p:txBody>
      </p:sp>
      <p:sp>
        <p:nvSpPr>
          <p:cNvPr id="279" name="Google Shape;279;p36"/>
          <p:cNvSpPr txBox="1">
            <a:spLocks noGrp="1"/>
          </p:cNvSpPr>
          <p:nvPr>
            <p:ph type="body" idx="1"/>
          </p:nvPr>
        </p:nvSpPr>
        <p:spPr>
          <a:xfrm>
            <a:off x="228600" y="1825625"/>
            <a:ext cx="11442700" cy="357505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"Backup Rule of Three"</a:t>
            </a:r>
            <a:endParaRPr/>
          </a:p>
          <a:p>
            <a:pPr marL="685800" lvl="1" indent="-228600" algn="l" rtl="0">
              <a:lnSpc>
                <a:spcPct val="90000"/>
              </a:lnSpc>
              <a:spcBef>
                <a:spcPts val="500"/>
              </a:spcBef>
              <a:spcAft>
                <a:spcPts val="0"/>
              </a:spcAft>
              <a:buClr>
                <a:schemeClr val="dk1"/>
              </a:buClr>
              <a:buSzPts val="2800"/>
              <a:buChar char="•"/>
            </a:pPr>
            <a:r>
              <a:rPr lang="en-US" sz="2800"/>
              <a:t>3 copies of anything you care about - Two aren't enough if it's important.</a:t>
            </a:r>
            <a:endParaRPr/>
          </a:p>
          <a:p>
            <a:pPr marL="685800" lvl="1" indent="-228600" algn="l" rtl="0">
              <a:lnSpc>
                <a:spcPct val="90000"/>
              </a:lnSpc>
              <a:spcBef>
                <a:spcPts val="500"/>
              </a:spcBef>
              <a:spcAft>
                <a:spcPts val="0"/>
              </a:spcAft>
              <a:buClr>
                <a:schemeClr val="dk1"/>
              </a:buClr>
              <a:buSzPts val="2800"/>
              <a:buChar char="•"/>
            </a:pPr>
            <a:r>
              <a:rPr lang="en-US" sz="2800"/>
              <a:t>2 different formats - Example: Dropbox and Hard Drive or USB</a:t>
            </a:r>
            <a:endParaRPr/>
          </a:p>
          <a:p>
            <a:pPr marL="685800" lvl="1" indent="-228600" algn="l" rtl="0">
              <a:lnSpc>
                <a:spcPct val="90000"/>
              </a:lnSpc>
              <a:spcBef>
                <a:spcPts val="500"/>
              </a:spcBef>
              <a:spcAft>
                <a:spcPts val="0"/>
              </a:spcAft>
              <a:buClr>
                <a:schemeClr val="dk1"/>
              </a:buClr>
              <a:buSzPts val="2800"/>
              <a:buChar char="•"/>
            </a:pPr>
            <a:r>
              <a:rPr lang="en-US" sz="2800"/>
              <a:t>1 off-site backup - If the house burns down, how will you get your data back?</a:t>
            </a:r>
            <a:endParaRPr/>
          </a:p>
          <a:p>
            <a:pPr marL="0" lvl="0" indent="0" algn="l" rtl="0">
              <a:lnSpc>
                <a:spcPct val="90000"/>
              </a:lnSpc>
              <a:spcBef>
                <a:spcPts val="1000"/>
              </a:spcBef>
              <a:spcAft>
                <a:spcPts val="0"/>
              </a:spcAft>
              <a:buClr>
                <a:schemeClr val="dk1"/>
              </a:buClr>
              <a:buSzPts val="2800"/>
              <a:buNone/>
            </a:pPr>
            <a:endParaRPr/>
          </a:p>
        </p:txBody>
      </p:sp>
      <p:sp>
        <p:nvSpPr>
          <p:cNvPr id="280" name="Google Shape;280;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43232"/>
    </mc:Choice>
    <mc:Fallback xmlns="">
      <p:transition spd="slow" advTm="4323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7"/>
          <p:cNvSpPr txBox="1">
            <a:spLocks noGrp="1"/>
          </p:cNvSpPr>
          <p:nvPr>
            <p:ph type="body" idx="1"/>
          </p:nvPr>
        </p:nvSpPr>
        <p:spPr>
          <a:xfrm>
            <a:off x="3999691" y="1688763"/>
            <a:ext cx="4414734" cy="4351338"/>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chemeClr val="dk1"/>
              </a:buClr>
              <a:buSzPts val="2775"/>
              <a:buNone/>
            </a:pPr>
            <a:r>
              <a:rPr lang="en-US" sz="2775" dirty="0"/>
              <a:t>Here is what I do:</a:t>
            </a:r>
            <a:endParaRPr dirty="0"/>
          </a:p>
          <a:p>
            <a:pPr marL="0" lvl="0" indent="0" algn="l" rtl="0">
              <a:lnSpc>
                <a:spcPct val="70000"/>
              </a:lnSpc>
              <a:spcBef>
                <a:spcPts val="1000"/>
              </a:spcBef>
              <a:spcAft>
                <a:spcPts val="0"/>
              </a:spcAft>
              <a:buClr>
                <a:schemeClr val="dk1"/>
              </a:buClr>
              <a:buSzPts val="2775"/>
              <a:buNone/>
            </a:pPr>
            <a:r>
              <a:rPr lang="en-US" sz="2775" dirty="0"/>
              <a:t> </a:t>
            </a:r>
            <a:endParaRPr dirty="0"/>
          </a:p>
          <a:p>
            <a:pPr marL="0" lvl="0" indent="0" algn="l" rtl="0">
              <a:lnSpc>
                <a:spcPct val="70000"/>
              </a:lnSpc>
              <a:spcBef>
                <a:spcPts val="1000"/>
              </a:spcBef>
              <a:spcAft>
                <a:spcPts val="0"/>
              </a:spcAft>
              <a:buClr>
                <a:schemeClr val="dk1"/>
              </a:buClr>
              <a:buSzPts val="2775"/>
              <a:buNone/>
            </a:pPr>
            <a:r>
              <a:rPr lang="en-US" sz="2775" b="1" dirty="0"/>
              <a:t>Daily Backups (4)</a:t>
            </a:r>
            <a:endParaRPr sz="2775" dirty="0"/>
          </a:p>
          <a:p>
            <a:pPr marL="0" lvl="0" indent="0" algn="l" rtl="0">
              <a:lnSpc>
                <a:spcPct val="70000"/>
              </a:lnSpc>
              <a:spcBef>
                <a:spcPts val="1000"/>
              </a:spcBef>
              <a:spcAft>
                <a:spcPts val="0"/>
              </a:spcAft>
              <a:buClr>
                <a:schemeClr val="dk1"/>
              </a:buClr>
              <a:buSzPts val="2775"/>
              <a:buNone/>
            </a:pPr>
            <a:r>
              <a:rPr lang="en-US" sz="2775" dirty="0"/>
              <a:t>Encrypted USB drive</a:t>
            </a:r>
            <a:endParaRPr dirty="0"/>
          </a:p>
          <a:p>
            <a:pPr marL="0" lvl="0" indent="0" algn="l" rtl="0">
              <a:lnSpc>
                <a:spcPct val="70000"/>
              </a:lnSpc>
              <a:spcBef>
                <a:spcPts val="1000"/>
              </a:spcBef>
              <a:spcAft>
                <a:spcPts val="0"/>
              </a:spcAft>
              <a:buClr>
                <a:schemeClr val="dk1"/>
              </a:buClr>
              <a:buSzPts val="2775"/>
              <a:buNone/>
            </a:pPr>
            <a:r>
              <a:rPr lang="en-US" sz="2775" dirty="0"/>
              <a:t>Second laptop</a:t>
            </a:r>
            <a:endParaRPr dirty="0"/>
          </a:p>
          <a:p>
            <a:pPr marL="0" lvl="0" indent="0" algn="l" rtl="0">
              <a:lnSpc>
                <a:spcPct val="70000"/>
              </a:lnSpc>
              <a:spcBef>
                <a:spcPts val="1000"/>
              </a:spcBef>
              <a:spcAft>
                <a:spcPts val="0"/>
              </a:spcAft>
              <a:buClr>
                <a:schemeClr val="dk1"/>
              </a:buClr>
              <a:buSzPts val="2775"/>
              <a:buNone/>
            </a:pPr>
            <a:r>
              <a:rPr lang="en-US" sz="2775" dirty="0"/>
              <a:t>Cloud (AU and home)</a:t>
            </a:r>
            <a:endParaRPr dirty="0"/>
          </a:p>
          <a:p>
            <a:pPr marL="0" lvl="0" indent="0" algn="l" rtl="0">
              <a:lnSpc>
                <a:spcPct val="70000"/>
              </a:lnSpc>
              <a:spcBef>
                <a:spcPts val="1000"/>
              </a:spcBef>
              <a:spcAft>
                <a:spcPts val="0"/>
              </a:spcAft>
              <a:buClr>
                <a:schemeClr val="dk1"/>
              </a:buClr>
              <a:buSzPts val="2775"/>
              <a:buNone/>
            </a:pPr>
            <a:r>
              <a:rPr lang="en-US" sz="2775" dirty="0"/>
              <a:t> </a:t>
            </a:r>
            <a:endParaRPr dirty="0"/>
          </a:p>
          <a:p>
            <a:pPr marL="0" lvl="0" indent="0" algn="l" rtl="0">
              <a:lnSpc>
                <a:spcPct val="70000"/>
              </a:lnSpc>
              <a:spcBef>
                <a:spcPts val="1000"/>
              </a:spcBef>
              <a:spcAft>
                <a:spcPts val="0"/>
              </a:spcAft>
              <a:buClr>
                <a:schemeClr val="dk1"/>
              </a:buClr>
              <a:buSzPts val="2775"/>
              <a:buNone/>
            </a:pPr>
            <a:r>
              <a:rPr lang="en-US" sz="2775" b="1" dirty="0"/>
              <a:t>Monthly Backups (2)</a:t>
            </a:r>
            <a:endParaRPr sz="2775" dirty="0"/>
          </a:p>
          <a:p>
            <a:pPr marL="0" lvl="0" indent="0" algn="l" rtl="0">
              <a:lnSpc>
                <a:spcPct val="70000"/>
              </a:lnSpc>
              <a:spcBef>
                <a:spcPts val="1000"/>
              </a:spcBef>
              <a:spcAft>
                <a:spcPts val="0"/>
              </a:spcAft>
              <a:buClr>
                <a:schemeClr val="dk1"/>
              </a:buClr>
              <a:buSzPts val="2775"/>
              <a:buNone/>
            </a:pPr>
            <a:r>
              <a:rPr lang="en-US" sz="2775" dirty="0"/>
              <a:t>External Hard Drive</a:t>
            </a:r>
            <a:endParaRPr dirty="0"/>
          </a:p>
          <a:p>
            <a:pPr marL="0" lvl="0" indent="0" algn="l" rtl="0">
              <a:lnSpc>
                <a:spcPct val="70000"/>
              </a:lnSpc>
              <a:spcBef>
                <a:spcPts val="1000"/>
              </a:spcBef>
              <a:spcAft>
                <a:spcPts val="0"/>
              </a:spcAft>
              <a:buClr>
                <a:schemeClr val="dk1"/>
              </a:buClr>
              <a:buSzPts val="2775"/>
              <a:buNone/>
            </a:pPr>
            <a:r>
              <a:rPr lang="en-US" sz="2775" dirty="0"/>
              <a:t>DVD</a:t>
            </a:r>
            <a:endParaRPr dirty="0"/>
          </a:p>
          <a:p>
            <a:pPr marL="228600" lvl="0" indent="-64135" algn="l" rtl="0">
              <a:lnSpc>
                <a:spcPct val="70000"/>
              </a:lnSpc>
              <a:spcBef>
                <a:spcPts val="1000"/>
              </a:spcBef>
              <a:spcAft>
                <a:spcPts val="0"/>
              </a:spcAft>
              <a:buClr>
                <a:schemeClr val="dk1"/>
              </a:buClr>
              <a:buSzPts val="2590"/>
              <a:buNone/>
            </a:pPr>
            <a:endParaRPr sz="2590" dirty="0"/>
          </a:p>
        </p:txBody>
      </p:sp>
      <p:sp>
        <p:nvSpPr>
          <p:cNvPr id="286" name="Google Shape;286;p37"/>
          <p:cNvSpPr/>
          <p:nvPr/>
        </p:nvSpPr>
        <p:spPr>
          <a:xfrm>
            <a:off x="6955277" y="5164055"/>
            <a:ext cx="184826" cy="672542"/>
          </a:xfrm>
          <a:prstGeom prst="righ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37"/>
          <p:cNvSpPr/>
          <p:nvPr/>
        </p:nvSpPr>
        <p:spPr>
          <a:xfrm>
            <a:off x="7350129" y="5238716"/>
            <a:ext cx="274556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in a fireproof safe</a:t>
            </a:r>
            <a:endParaRPr/>
          </a:p>
        </p:txBody>
      </p:sp>
      <p:sp>
        <p:nvSpPr>
          <p:cNvPr id="288" name="Google Shape;288;p37"/>
          <p:cNvSpPr txBox="1">
            <a:spLocks noGrp="1"/>
          </p:cNvSpPr>
          <p:nvPr>
            <p:ph type="title"/>
          </p:nvPr>
        </p:nvSpPr>
        <p:spPr>
          <a:xfrm>
            <a:off x="838200" y="365125"/>
            <a:ext cx="10515600" cy="80327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000"/>
              <a:buFont typeface="Calibri"/>
              <a:buNone/>
            </a:pPr>
            <a:r>
              <a:rPr lang="en-US" sz="4000"/>
              <a:t>Protect Against Data Loss</a:t>
            </a:r>
            <a:endParaRPr/>
          </a:p>
        </p:txBody>
      </p:sp>
      <p:sp>
        <p:nvSpPr>
          <p:cNvPr id="289" name="Google Shape;28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8064"/>
    </mc:Choice>
    <mc:Fallback xmlns="">
      <p:transition spd="slow" advTm="80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93E7CA-F4B6-42FB-8D89-162F94887386}"/>
              </a:ext>
            </a:extLst>
          </p:cNvPr>
          <p:cNvSpPr>
            <a:spLocks noGrp="1"/>
          </p:cNvSpPr>
          <p:nvPr>
            <p:ph type="title"/>
          </p:nvPr>
        </p:nvSpPr>
        <p:spPr/>
        <p:txBody>
          <a:bodyPr/>
          <a:lstStyle/>
          <a:p>
            <a:pPr algn="ctr"/>
            <a:r>
              <a:rPr lang="en-US" sz="4000" dirty="0"/>
              <a:t>Chapter 6 Summary</a:t>
            </a:r>
          </a:p>
        </p:txBody>
      </p:sp>
      <p:sp>
        <p:nvSpPr>
          <p:cNvPr id="6" name="Text Placeholder 5">
            <a:extLst>
              <a:ext uri="{FF2B5EF4-FFF2-40B4-BE49-F238E27FC236}">
                <a16:creationId xmlns:a16="http://schemas.microsoft.com/office/drawing/2014/main" id="{62BD69AE-31DC-45CC-B9C4-BC1A1A7940F7}"/>
              </a:ext>
            </a:extLst>
          </p:cNvPr>
          <p:cNvSpPr>
            <a:spLocks noGrp="1"/>
          </p:cNvSpPr>
          <p:nvPr>
            <p:ph type="body" idx="1"/>
          </p:nvPr>
        </p:nvSpPr>
        <p:spPr/>
        <p:txBody>
          <a:bodyPr/>
          <a:lstStyle/>
          <a:p>
            <a:pPr marL="114300" indent="0">
              <a:buNone/>
            </a:pPr>
            <a:r>
              <a:rPr lang="en-US" sz="3600" dirty="0"/>
              <a:t>As computing and networking resources have become more an integral part of business, they have also become a target of criminals. Organizations must be vigilant with the way they protect their resources. The same holds true for individuals. As digital devices become more intertwined in everyone’s life, it becomes crucial for each person to understand how to protect themselves.</a:t>
            </a:r>
          </a:p>
        </p:txBody>
      </p:sp>
      <p:sp>
        <p:nvSpPr>
          <p:cNvPr id="4" name="Slide Number Placeholder 3">
            <a:extLst>
              <a:ext uri="{FF2B5EF4-FFF2-40B4-BE49-F238E27FC236}">
                <a16:creationId xmlns:a16="http://schemas.microsoft.com/office/drawing/2014/main" id="{4F941D87-4806-401E-84E7-C527703348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2949944141"/>
      </p:ext>
    </p:extLst>
  </p:cSld>
  <p:clrMapOvr>
    <a:masterClrMapping/>
  </p:clrMapOvr>
  <mc:AlternateContent xmlns:mc="http://schemas.openxmlformats.org/markup-compatibility/2006" xmlns:p14="http://schemas.microsoft.com/office/powerpoint/2010/main">
    <mc:Choice Requires="p14">
      <p:transition spd="slow" p14:dur="2000" advTm="15957"/>
    </mc:Choice>
    <mc:Fallback xmlns="">
      <p:transition spd="slow" advTm="15957"/>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BA856B-8DDB-4DD8-85A4-77C69F7F31BD}"/>
              </a:ext>
            </a:extLst>
          </p:cNvPr>
          <p:cNvSpPr>
            <a:spLocks noGrp="1"/>
          </p:cNvSpPr>
          <p:nvPr>
            <p:ph type="title"/>
          </p:nvPr>
        </p:nvSpPr>
        <p:spPr>
          <a:xfrm>
            <a:off x="492369" y="365125"/>
            <a:ext cx="10861431" cy="1325563"/>
          </a:xfrm>
        </p:spPr>
        <p:txBody>
          <a:bodyPr/>
          <a:lstStyle/>
          <a:p>
            <a:r>
              <a:rPr lang="en-US" sz="4000" dirty="0"/>
              <a:t>Certified Information Systems Security Professional</a:t>
            </a:r>
          </a:p>
        </p:txBody>
      </p:sp>
      <p:sp>
        <p:nvSpPr>
          <p:cNvPr id="6" name="Text Placeholder 5">
            <a:extLst>
              <a:ext uri="{FF2B5EF4-FFF2-40B4-BE49-F238E27FC236}">
                <a16:creationId xmlns:a16="http://schemas.microsoft.com/office/drawing/2014/main" id="{B531228D-4272-4B6C-8B1F-B4AF379908F9}"/>
              </a:ext>
            </a:extLst>
          </p:cNvPr>
          <p:cNvSpPr>
            <a:spLocks noGrp="1"/>
          </p:cNvSpPr>
          <p:nvPr>
            <p:ph type="body" idx="1"/>
          </p:nvPr>
        </p:nvSpPr>
        <p:spPr/>
        <p:txBody>
          <a:bodyPr/>
          <a:lstStyle/>
          <a:p>
            <a:pPr marL="114300" indent="0">
              <a:buNone/>
            </a:pPr>
            <a:r>
              <a:rPr lang="en-US" dirty="0"/>
              <a:t>Certified Information Systems Security Professional (CISSP) is an information security certification developed by the </a:t>
            </a:r>
            <a:r>
              <a:rPr lang="en-US" u="sng" dirty="0">
                <a:hlinkClick r:id="rId2"/>
              </a:rPr>
              <a:t>International Information Systems Security Certification Consortium</a:t>
            </a:r>
            <a:r>
              <a:rPr lang="en-US" dirty="0"/>
              <a:t>, also known as (ISC)². The CISSP designation is a globally recognized, </a:t>
            </a:r>
            <a:r>
              <a:rPr lang="en-US" u="sng" dirty="0">
                <a:hlinkClick r:id="rId3"/>
              </a:rPr>
              <a:t>vendor-neutral</a:t>
            </a:r>
            <a:r>
              <a:rPr lang="en-US" dirty="0"/>
              <a:t> standard attesting to an IT security professional's technical skills and hands-on experience implementing and managing a security program.</a:t>
            </a:r>
          </a:p>
          <a:p>
            <a:pPr marL="114300" indent="0">
              <a:buNone/>
            </a:pPr>
            <a:endParaRPr lang="en-US" dirty="0"/>
          </a:p>
          <a:p>
            <a:pPr marL="114300" indent="0">
              <a:buNone/>
            </a:pPr>
            <a:r>
              <a:rPr lang="en-US" dirty="0"/>
              <a:t>Source:</a:t>
            </a:r>
            <a:r>
              <a:rPr lang="en-US" dirty="0">
                <a:hlinkClick r:id="rId4"/>
              </a:rPr>
              <a:t> https://searchsecurity.techtarget.com/definition/Certified-Information-Systems-Security-Professional</a:t>
            </a:r>
            <a:endParaRPr lang="en-US" dirty="0"/>
          </a:p>
        </p:txBody>
      </p:sp>
      <p:sp>
        <p:nvSpPr>
          <p:cNvPr id="4" name="Slide Number Placeholder 3">
            <a:extLst>
              <a:ext uri="{FF2B5EF4-FFF2-40B4-BE49-F238E27FC236}">
                <a16:creationId xmlns:a16="http://schemas.microsoft.com/office/drawing/2014/main" id="{C6166EC1-7348-4D73-9A84-1527F7DCB6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1112957317"/>
      </p:ext>
    </p:extLst>
  </p:cSld>
  <p:clrMapOvr>
    <a:masterClrMapping/>
  </p:clrMapOvr>
  <mc:AlternateContent xmlns:mc="http://schemas.openxmlformats.org/markup-compatibility/2006" xmlns:p14="http://schemas.microsoft.com/office/powerpoint/2010/main">
    <mc:Choice Requires="p14">
      <p:transition spd="slow" p14:dur="2000" advTm="26411"/>
    </mc:Choice>
    <mc:Fallback xmlns="">
      <p:transition spd="slow" advTm="2641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E19FE7-8D57-4215-B8BF-9061FF4A90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7" name="Picture 6">
            <a:extLst>
              <a:ext uri="{FF2B5EF4-FFF2-40B4-BE49-F238E27FC236}">
                <a16:creationId xmlns:a16="http://schemas.microsoft.com/office/drawing/2014/main" id="{BE33E7B9-846E-4F15-9D2F-CEEBEC14156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71840459"/>
      </p:ext>
    </p:extLst>
  </p:cSld>
  <p:clrMapOvr>
    <a:masterClrMapping/>
  </p:clrMapOvr>
  <mc:AlternateContent xmlns:mc="http://schemas.openxmlformats.org/markup-compatibility/2006" xmlns:p14="http://schemas.microsoft.com/office/powerpoint/2010/main">
    <mc:Choice Requires="p14">
      <p:transition spd="slow" p14:dur="2000" advTm="22058"/>
    </mc:Choice>
    <mc:Fallback xmlns="">
      <p:transition spd="slow" advTm="2205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372E64-7D52-485D-9E1F-683CFD894E09}"/>
              </a:ext>
            </a:extLst>
          </p:cNvPr>
          <p:cNvSpPr>
            <a:spLocks noGrp="1"/>
          </p:cNvSpPr>
          <p:nvPr>
            <p:ph type="title"/>
          </p:nvPr>
        </p:nvSpPr>
        <p:spPr/>
        <p:txBody>
          <a:bodyPr/>
          <a:lstStyle/>
          <a:p>
            <a:pPr algn="ctr"/>
            <a:r>
              <a:rPr lang="en-US" sz="4000" dirty="0"/>
              <a:t>Serenity Prayer</a:t>
            </a:r>
          </a:p>
        </p:txBody>
      </p:sp>
      <p:sp>
        <p:nvSpPr>
          <p:cNvPr id="6" name="Text Placeholder 5">
            <a:extLst>
              <a:ext uri="{FF2B5EF4-FFF2-40B4-BE49-F238E27FC236}">
                <a16:creationId xmlns:a16="http://schemas.microsoft.com/office/drawing/2014/main" id="{55FF39A3-0114-47E4-9A8C-1566CB33CF7E}"/>
              </a:ext>
            </a:extLst>
          </p:cNvPr>
          <p:cNvSpPr>
            <a:spLocks noGrp="1"/>
          </p:cNvSpPr>
          <p:nvPr>
            <p:ph type="body" idx="1"/>
          </p:nvPr>
        </p:nvSpPr>
        <p:spPr/>
        <p:txBody>
          <a:bodyPr/>
          <a:lstStyle/>
          <a:p>
            <a:pPr marL="114300" indent="0">
              <a:buNone/>
            </a:pPr>
            <a:r>
              <a:rPr lang="en-US" sz="4400" dirty="0"/>
              <a:t>God grant me the serenity to accept the things I cannot change, the courage to change the things I can, and the wisdom to know the difference.</a:t>
            </a:r>
          </a:p>
          <a:p>
            <a:pPr marL="114300" indent="0">
              <a:buNone/>
            </a:pPr>
            <a:endParaRPr lang="en-US" dirty="0"/>
          </a:p>
          <a:p>
            <a:pPr marL="114300" indent="0">
              <a:buNone/>
            </a:pPr>
            <a:r>
              <a:rPr lang="en-US" dirty="0"/>
              <a:t>Source:  There is no definitive source for the Serenity Prayer which originated in the first half of the 20</a:t>
            </a:r>
            <a:r>
              <a:rPr lang="en-US" baseline="30000" dirty="0"/>
              <a:t>th</a:t>
            </a:r>
            <a:r>
              <a:rPr lang="en-US" dirty="0"/>
              <a:t> Century.</a:t>
            </a:r>
          </a:p>
        </p:txBody>
      </p:sp>
      <p:sp>
        <p:nvSpPr>
          <p:cNvPr id="4" name="Slide Number Placeholder 3">
            <a:extLst>
              <a:ext uri="{FF2B5EF4-FFF2-40B4-BE49-F238E27FC236}">
                <a16:creationId xmlns:a16="http://schemas.microsoft.com/office/drawing/2014/main" id="{38201D98-8152-4D02-86D5-D1A067F8A8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Tree>
    <p:extLst>
      <p:ext uri="{BB962C8B-B14F-4D97-AF65-F5344CB8AC3E}">
        <p14:creationId xmlns:p14="http://schemas.microsoft.com/office/powerpoint/2010/main" val="4239002304"/>
      </p:ext>
    </p:extLst>
  </p:cSld>
  <p:clrMapOvr>
    <a:masterClrMapping/>
  </p:clrMapOvr>
  <mc:AlternateContent xmlns:mc="http://schemas.openxmlformats.org/markup-compatibility/2006" xmlns:p14="http://schemas.microsoft.com/office/powerpoint/2010/main">
    <mc:Choice Requires="p14">
      <p:transition spd="slow" p14:dur="2000" advTm="36956"/>
    </mc:Choice>
    <mc:Fallback xmlns="">
      <p:transition spd="slow" advTm="3695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9DFDB0-E8B4-4006-87B0-5FA8F7418EEE}"/>
              </a:ext>
            </a:extLst>
          </p:cNvPr>
          <p:cNvSpPr>
            <a:spLocks noGrp="1"/>
          </p:cNvSpPr>
          <p:nvPr>
            <p:ph type="title"/>
          </p:nvPr>
        </p:nvSpPr>
        <p:spPr/>
        <p:txBody>
          <a:bodyPr/>
          <a:lstStyle/>
          <a:p>
            <a:r>
              <a:rPr lang="en-US" dirty="0"/>
              <a:t>Things YOU can do:</a:t>
            </a:r>
          </a:p>
        </p:txBody>
      </p:sp>
      <p:sp>
        <p:nvSpPr>
          <p:cNvPr id="6" name="Text Placeholder 5">
            <a:extLst>
              <a:ext uri="{FF2B5EF4-FFF2-40B4-BE49-F238E27FC236}">
                <a16:creationId xmlns:a16="http://schemas.microsoft.com/office/drawing/2014/main" id="{F44C9088-98B8-4591-BA47-C573EF644D7B}"/>
              </a:ext>
            </a:extLst>
          </p:cNvPr>
          <p:cNvSpPr>
            <a:spLocks noGrp="1"/>
          </p:cNvSpPr>
          <p:nvPr>
            <p:ph type="body" idx="1"/>
          </p:nvPr>
        </p:nvSpPr>
        <p:spPr/>
        <p:txBody>
          <a:bodyPr/>
          <a:lstStyle/>
          <a:p>
            <a:pPr marL="628650" indent="-514350">
              <a:buFont typeface="+mj-lt"/>
              <a:buAutoNum type="arabicPeriod"/>
            </a:pPr>
            <a:r>
              <a:rPr lang="en-US" dirty="0"/>
              <a:t>Back Up your important files. Save them on your computer, on a network or cloud, AND on a backup drive</a:t>
            </a:r>
          </a:p>
          <a:p>
            <a:pPr marL="628650" indent="-514350">
              <a:buFont typeface="+mj-lt"/>
              <a:buAutoNum type="arabicPeriod"/>
            </a:pPr>
            <a:r>
              <a:rPr lang="en-US" dirty="0"/>
              <a:t>Empty your downloads folder when done with them</a:t>
            </a:r>
          </a:p>
          <a:p>
            <a:pPr marL="628650" indent="-514350">
              <a:buFont typeface="+mj-lt"/>
              <a:buAutoNum type="arabicPeriod"/>
            </a:pPr>
            <a:r>
              <a:rPr lang="en-US" dirty="0"/>
              <a:t>Keep your software current</a:t>
            </a:r>
          </a:p>
          <a:p>
            <a:pPr marL="628650" indent="-514350">
              <a:buFont typeface="+mj-lt"/>
              <a:buAutoNum type="arabicPeriod"/>
            </a:pPr>
            <a:r>
              <a:rPr lang="en-US" dirty="0"/>
              <a:t>Do your work when you aren’t tired</a:t>
            </a:r>
          </a:p>
          <a:p>
            <a:pPr marL="628650" indent="-514350">
              <a:buFont typeface="+mj-lt"/>
              <a:buAutoNum type="arabicPeriod"/>
            </a:pPr>
            <a:r>
              <a:rPr lang="en-US" dirty="0"/>
              <a:t>Check for mistakes while doing your work</a:t>
            </a:r>
          </a:p>
          <a:p>
            <a:pPr marL="628650" indent="-514350">
              <a:buFont typeface="+mj-lt"/>
              <a:buAutoNum type="arabicPeriod"/>
            </a:pPr>
            <a:r>
              <a:rPr lang="en-US" dirty="0"/>
              <a:t>Go for walks when frustrated</a:t>
            </a:r>
          </a:p>
          <a:p>
            <a:pPr marL="628650" indent="-514350">
              <a:buFont typeface="+mj-lt"/>
              <a:buAutoNum type="arabicPeriod"/>
            </a:pPr>
            <a:r>
              <a:rPr lang="en-US" dirty="0"/>
              <a:t>Get an Uninterruptible Power Supply (UPS)</a:t>
            </a:r>
          </a:p>
        </p:txBody>
      </p:sp>
      <p:sp>
        <p:nvSpPr>
          <p:cNvPr id="4" name="Slide Number Placeholder 3">
            <a:extLst>
              <a:ext uri="{FF2B5EF4-FFF2-40B4-BE49-F238E27FC236}">
                <a16:creationId xmlns:a16="http://schemas.microsoft.com/office/drawing/2014/main" id="{2C5ECE73-D30E-4E74-87B5-20035B2BE7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2844381417"/>
      </p:ext>
    </p:extLst>
  </p:cSld>
  <p:clrMapOvr>
    <a:masterClrMapping/>
  </p:clrMapOvr>
  <mc:AlternateContent xmlns:mc="http://schemas.openxmlformats.org/markup-compatibility/2006" xmlns:p14="http://schemas.microsoft.com/office/powerpoint/2010/main">
    <mc:Choice Requires="p14">
      <p:transition spd="slow" p14:dur="2000" advTm="197957"/>
    </mc:Choice>
    <mc:Fallback xmlns="">
      <p:transition spd="slow" advTm="197957"/>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EED95E-9AFF-4269-A828-F853F8AEF218}"/>
              </a:ext>
            </a:extLst>
          </p:cNvPr>
          <p:cNvSpPr>
            <a:spLocks noGrp="1"/>
          </p:cNvSpPr>
          <p:nvPr>
            <p:ph type="title"/>
          </p:nvPr>
        </p:nvSpPr>
        <p:spPr>
          <a:xfrm>
            <a:off x="838200" y="365125"/>
            <a:ext cx="10515600" cy="732155"/>
          </a:xfrm>
        </p:spPr>
        <p:txBody>
          <a:bodyPr/>
          <a:lstStyle/>
          <a:p>
            <a:pPr algn="ctr"/>
            <a:r>
              <a:rPr lang="en-US" sz="4000" dirty="0"/>
              <a:t>A Simple Backup Drive Using a USB Cord</a:t>
            </a:r>
          </a:p>
        </p:txBody>
      </p:sp>
      <p:sp>
        <p:nvSpPr>
          <p:cNvPr id="6" name="Text Placeholder 5">
            <a:extLst>
              <a:ext uri="{FF2B5EF4-FFF2-40B4-BE49-F238E27FC236}">
                <a16:creationId xmlns:a16="http://schemas.microsoft.com/office/drawing/2014/main" id="{EC701F3F-533E-4EEA-8735-78EF07FEB14B}"/>
              </a:ext>
            </a:extLst>
          </p:cNvPr>
          <p:cNvSpPr>
            <a:spLocks noGrp="1"/>
          </p:cNvSpPr>
          <p:nvPr>
            <p:ph type="body" idx="1"/>
          </p:nvPr>
        </p:nvSpPr>
        <p:spPr>
          <a:xfrm>
            <a:off x="838200" y="1364566"/>
            <a:ext cx="10515600" cy="4812397"/>
          </a:xfrm>
        </p:spPr>
        <p:txBody>
          <a:bodyPr/>
          <a:lstStyle/>
          <a:p>
            <a:pPr marL="114300" indent="0">
              <a:buNone/>
            </a:pPr>
            <a:endParaRPr lang="en-US" dirty="0"/>
          </a:p>
        </p:txBody>
      </p:sp>
      <p:sp>
        <p:nvSpPr>
          <p:cNvPr id="4" name="Slide Number Placeholder 3">
            <a:extLst>
              <a:ext uri="{FF2B5EF4-FFF2-40B4-BE49-F238E27FC236}">
                <a16:creationId xmlns:a16="http://schemas.microsoft.com/office/drawing/2014/main" id="{72EAAC8B-B15A-48B3-80EB-F5993C2274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pic>
        <p:nvPicPr>
          <p:cNvPr id="11" name="Picture 10" descr="A picture containing bag&#10;&#10;Description automatically generated">
            <a:extLst>
              <a:ext uri="{FF2B5EF4-FFF2-40B4-BE49-F238E27FC236}">
                <a16:creationId xmlns:a16="http://schemas.microsoft.com/office/drawing/2014/main" id="{4B2A265D-5AE6-48C6-835F-48BB2F52D914}"/>
              </a:ext>
            </a:extLst>
          </p:cNvPr>
          <p:cNvPicPr>
            <a:picLocks noChangeAspect="1"/>
          </p:cNvPicPr>
          <p:nvPr/>
        </p:nvPicPr>
        <p:blipFill>
          <a:blip r:embed="rId2"/>
          <a:stretch>
            <a:fillRect/>
          </a:stretch>
        </p:blipFill>
        <p:spPr>
          <a:xfrm>
            <a:off x="3235570" y="1737360"/>
            <a:ext cx="5866228" cy="4297680"/>
          </a:xfrm>
          <a:prstGeom prst="rect">
            <a:avLst/>
          </a:prstGeom>
        </p:spPr>
      </p:pic>
    </p:spTree>
    <p:extLst>
      <p:ext uri="{BB962C8B-B14F-4D97-AF65-F5344CB8AC3E}">
        <p14:creationId xmlns:p14="http://schemas.microsoft.com/office/powerpoint/2010/main" val="1347345278"/>
      </p:ext>
    </p:extLst>
  </p:cSld>
  <p:clrMapOvr>
    <a:masterClrMapping/>
  </p:clrMapOvr>
  <mc:AlternateContent xmlns:mc="http://schemas.openxmlformats.org/markup-compatibility/2006" xmlns:p14="http://schemas.microsoft.com/office/powerpoint/2010/main">
    <mc:Choice Requires="p14">
      <p:transition spd="slow" p14:dur="2000" advTm="21233"/>
    </mc:Choice>
    <mc:Fallback xmlns="">
      <p:transition spd="slow" advTm="2123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3"/>
        <p:cNvGrpSpPr/>
        <p:nvPr/>
      </p:nvGrpSpPr>
      <p:grpSpPr>
        <a:xfrm>
          <a:off x="0" y="0"/>
          <a:ext cx="0" cy="0"/>
          <a:chOff x="0" y="0"/>
          <a:chExt cx="0" cy="0"/>
        </a:xfrm>
      </p:grpSpPr>
      <p:pic>
        <p:nvPicPr>
          <p:cNvPr id="104" name="Google Shape;104;p15"/>
          <p:cNvPicPr preferRelativeResize="0"/>
          <p:nvPr/>
        </p:nvPicPr>
        <p:blipFill rotWithShape="1">
          <a:blip r:embed="rId3">
            <a:alphaModFix/>
          </a:blip>
          <a:srcRect/>
          <a:stretch/>
        </p:blipFill>
        <p:spPr>
          <a:xfrm>
            <a:off x="1481710" y="38100"/>
            <a:ext cx="9131300" cy="6781800"/>
          </a:xfrm>
          <a:prstGeom prst="rect">
            <a:avLst/>
          </a:prstGeom>
          <a:noFill/>
          <a:ln>
            <a:noFill/>
          </a:ln>
        </p:spPr>
      </p:pic>
      <p:sp>
        <p:nvSpPr>
          <p:cNvPr id="105" name="Google Shape;105;p15"/>
          <p:cNvSpPr txBox="1"/>
          <p:nvPr/>
        </p:nvSpPr>
        <p:spPr>
          <a:xfrm>
            <a:off x="1612359" y="6173569"/>
            <a:ext cx="8891081"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Image source: https://ems-solutionsinc.com/blog/come-brma-today-hear-new-workshop-conducting-cyber-security-exercises-era-breach-day/</a:t>
            </a:r>
            <a:endParaRPr/>
          </a:p>
        </p:txBody>
      </p:sp>
      <p:sp>
        <p:nvSpPr>
          <p:cNvPr id="106" name="Google Shape;10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40585"/>
    </mc:Choice>
    <mc:Fallback xmlns="">
      <p:transition spd="slow" advTm="4058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88C775-F502-4237-8075-DBEF4F93C1B7}"/>
              </a:ext>
            </a:extLst>
          </p:cNvPr>
          <p:cNvSpPr>
            <a:spLocks noGrp="1"/>
          </p:cNvSpPr>
          <p:nvPr>
            <p:ph type="title"/>
          </p:nvPr>
        </p:nvSpPr>
        <p:spPr>
          <a:xfrm>
            <a:off x="838200" y="1"/>
            <a:ext cx="10515600" cy="681036"/>
          </a:xfrm>
        </p:spPr>
        <p:txBody>
          <a:bodyPr/>
          <a:lstStyle/>
          <a:p>
            <a:pPr algn="ctr"/>
            <a:r>
              <a:rPr lang="en-US" sz="4000" dirty="0"/>
              <a:t>Cybercrime as a Percentage of GDP</a:t>
            </a:r>
          </a:p>
        </p:txBody>
      </p:sp>
      <p:sp>
        <p:nvSpPr>
          <p:cNvPr id="6" name="Text Placeholder 5">
            <a:extLst>
              <a:ext uri="{FF2B5EF4-FFF2-40B4-BE49-F238E27FC236}">
                <a16:creationId xmlns:a16="http://schemas.microsoft.com/office/drawing/2014/main" id="{73BDEF3F-C552-4D68-8237-53422DE593FE}"/>
              </a:ext>
            </a:extLst>
          </p:cNvPr>
          <p:cNvSpPr>
            <a:spLocks noGrp="1"/>
          </p:cNvSpPr>
          <p:nvPr>
            <p:ph type="body" idx="1"/>
          </p:nvPr>
        </p:nvSpPr>
        <p:spPr>
          <a:xfrm>
            <a:off x="838200" y="787791"/>
            <a:ext cx="10515600" cy="5389172"/>
          </a:xfrm>
        </p:spPr>
        <p:txBody>
          <a:bodyPr/>
          <a:lstStyle/>
          <a:p>
            <a:pPr marL="114300" indent="0">
              <a:buNone/>
            </a:pPr>
            <a:endParaRPr lang="en-US" dirty="0"/>
          </a:p>
        </p:txBody>
      </p:sp>
      <p:sp>
        <p:nvSpPr>
          <p:cNvPr id="4" name="Slide Number Placeholder 3">
            <a:extLst>
              <a:ext uri="{FF2B5EF4-FFF2-40B4-BE49-F238E27FC236}">
                <a16:creationId xmlns:a16="http://schemas.microsoft.com/office/drawing/2014/main" id="{8B95A8FE-ED42-46B3-94D1-D827B04E55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7" name="Google Shape;111;p16">
            <a:extLst>
              <a:ext uri="{FF2B5EF4-FFF2-40B4-BE49-F238E27FC236}">
                <a16:creationId xmlns:a16="http://schemas.microsoft.com/office/drawing/2014/main" id="{F525A2DC-FD05-43A6-A24D-BE6265B7715F}"/>
              </a:ext>
            </a:extLst>
          </p:cNvPr>
          <p:cNvPicPr preferRelativeResize="0"/>
          <p:nvPr/>
        </p:nvPicPr>
        <p:blipFill rotWithShape="1">
          <a:blip r:embed="rId2">
            <a:alphaModFix/>
          </a:blip>
          <a:srcRect/>
          <a:stretch/>
        </p:blipFill>
        <p:spPr>
          <a:xfrm>
            <a:off x="0" y="811609"/>
            <a:ext cx="12161520" cy="6046390"/>
          </a:xfrm>
          <a:prstGeom prst="rect">
            <a:avLst/>
          </a:prstGeom>
          <a:noFill/>
          <a:ln>
            <a:noFill/>
          </a:ln>
        </p:spPr>
      </p:pic>
    </p:spTree>
    <p:extLst>
      <p:ext uri="{BB962C8B-B14F-4D97-AF65-F5344CB8AC3E}">
        <p14:creationId xmlns:p14="http://schemas.microsoft.com/office/powerpoint/2010/main" val="3371546396"/>
      </p:ext>
    </p:extLst>
  </p:cSld>
  <p:clrMapOvr>
    <a:masterClrMapping/>
  </p:clrMapOvr>
  <mc:AlternateContent xmlns:mc="http://schemas.openxmlformats.org/markup-compatibility/2006" xmlns:p14="http://schemas.microsoft.com/office/powerpoint/2010/main">
    <mc:Choice Requires="p14">
      <p:transition spd="slow" p14:dur="2000" advTm="22175"/>
    </mc:Choice>
    <mc:Fallback xmlns="">
      <p:transition spd="slow" advTm="2217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CDB1EA-60B2-4336-BEAB-DE8486D865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graphicFrame>
        <p:nvGraphicFramePr>
          <p:cNvPr id="9" name="Table 8">
            <a:extLst>
              <a:ext uri="{FF2B5EF4-FFF2-40B4-BE49-F238E27FC236}">
                <a16:creationId xmlns:a16="http://schemas.microsoft.com/office/drawing/2014/main" id="{C78B9500-DF7A-42DF-AE42-B333E622DA74}"/>
              </a:ext>
            </a:extLst>
          </p:cNvPr>
          <p:cNvGraphicFramePr>
            <a:graphicFrameLocks noGrp="1"/>
          </p:cNvGraphicFramePr>
          <p:nvPr>
            <p:extLst>
              <p:ext uri="{D42A27DB-BD31-4B8C-83A1-F6EECF244321}">
                <p14:modId xmlns:p14="http://schemas.microsoft.com/office/powerpoint/2010/main" val="1645129726"/>
              </p:ext>
            </p:extLst>
          </p:nvPr>
        </p:nvGraphicFramePr>
        <p:xfrm>
          <a:off x="1139483" y="393895"/>
          <a:ext cx="9875519" cy="6147594"/>
        </p:xfrm>
        <a:graphic>
          <a:graphicData uri="http://schemas.openxmlformats.org/drawingml/2006/table">
            <a:tbl>
              <a:tblPr>
                <a:tableStyleId>{285E6E62-C4E3-46B7-BC50-DB75765DD27B}</a:tableStyleId>
              </a:tblPr>
              <a:tblGrid>
                <a:gridCol w="1392902">
                  <a:extLst>
                    <a:ext uri="{9D8B030D-6E8A-4147-A177-3AD203B41FA5}">
                      <a16:colId xmlns:a16="http://schemas.microsoft.com/office/drawing/2014/main" val="1775480954"/>
                    </a:ext>
                  </a:extLst>
                </a:gridCol>
                <a:gridCol w="2316287">
                  <a:extLst>
                    <a:ext uri="{9D8B030D-6E8A-4147-A177-3AD203B41FA5}">
                      <a16:colId xmlns:a16="http://schemas.microsoft.com/office/drawing/2014/main" val="2700170850"/>
                    </a:ext>
                  </a:extLst>
                </a:gridCol>
                <a:gridCol w="2613648">
                  <a:extLst>
                    <a:ext uri="{9D8B030D-6E8A-4147-A177-3AD203B41FA5}">
                      <a16:colId xmlns:a16="http://schemas.microsoft.com/office/drawing/2014/main" val="159117865"/>
                    </a:ext>
                  </a:extLst>
                </a:gridCol>
                <a:gridCol w="1533757">
                  <a:extLst>
                    <a:ext uri="{9D8B030D-6E8A-4147-A177-3AD203B41FA5}">
                      <a16:colId xmlns:a16="http://schemas.microsoft.com/office/drawing/2014/main" val="2267412982"/>
                    </a:ext>
                  </a:extLst>
                </a:gridCol>
                <a:gridCol w="2018925">
                  <a:extLst>
                    <a:ext uri="{9D8B030D-6E8A-4147-A177-3AD203B41FA5}">
                      <a16:colId xmlns:a16="http://schemas.microsoft.com/office/drawing/2014/main" val="373822639"/>
                    </a:ext>
                  </a:extLst>
                </a:gridCol>
              </a:tblGrid>
              <a:tr h="278815">
                <a:tc gridSpan="5">
                  <a:txBody>
                    <a:bodyPr/>
                    <a:lstStyle/>
                    <a:p>
                      <a:pPr algn="ctr" fontAlgn="b"/>
                      <a:r>
                        <a:rPr lang="en-US" sz="1200" u="none" strike="noStrike">
                          <a:effectLst/>
                        </a:rPr>
                        <a:t>Countries With a GDP Greater than 1.0 Trillion Dollars</a:t>
                      </a:r>
                      <a:endParaRPr lang="en-US" sz="1200" b="0" i="0" u="none" strike="noStrike">
                        <a:solidFill>
                          <a:srgbClr val="000000"/>
                        </a:solidFill>
                        <a:effectLst/>
                        <a:latin typeface="Calibri" panose="020F0502020204030204" pitchFamily="34" charset="0"/>
                      </a:endParaRPr>
                    </a:p>
                  </a:txBody>
                  <a:tcPr marL="7221" marR="7221" marT="7221"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17346769"/>
                  </a:ext>
                </a:extLst>
              </a:tr>
              <a:tr h="278815">
                <a:tc gridSpan="5">
                  <a:txBody>
                    <a:bodyPr/>
                    <a:lstStyle/>
                    <a:p>
                      <a:pPr algn="ctr" fontAlgn="b"/>
                      <a:r>
                        <a:rPr lang="en-US" sz="1200" u="none" strike="noStrike">
                          <a:effectLst/>
                        </a:rPr>
                        <a:t>Estimated Cybercrime In US Dollars for 2017</a:t>
                      </a:r>
                      <a:endParaRPr lang="en-US" sz="1200" b="0" i="0" u="none" strike="noStrike">
                        <a:solidFill>
                          <a:srgbClr val="000000"/>
                        </a:solidFill>
                        <a:effectLst/>
                        <a:latin typeface="Calibri" panose="020F0502020204030204" pitchFamily="34" charset="0"/>
                      </a:endParaRPr>
                    </a:p>
                  </a:txBody>
                  <a:tcPr marL="7221" marR="7221" marT="7221"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1266311"/>
                  </a:ext>
                </a:extLst>
              </a:tr>
              <a:tr h="264875">
                <a:tc>
                  <a:txBody>
                    <a:bodyPr/>
                    <a:lstStyle/>
                    <a:p>
                      <a:pPr algn="ctr" fontAlgn="b"/>
                      <a:endParaRPr lang="en-US" sz="12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1037175787"/>
                  </a:ext>
                </a:extLst>
              </a:tr>
              <a:tr h="199155">
                <a:tc>
                  <a:txBody>
                    <a:bodyPr/>
                    <a:lstStyle/>
                    <a:p>
                      <a:pPr algn="l" fontAlgn="b"/>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Estimated</a:t>
                      </a:r>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564201067"/>
                  </a:ext>
                </a:extLst>
              </a:tr>
              <a:tr h="199155">
                <a:tc>
                  <a:txBody>
                    <a:bodyPr/>
                    <a:lstStyle/>
                    <a:p>
                      <a:pPr algn="ctr" fontAlgn="b"/>
                      <a:r>
                        <a:rPr lang="en-US" sz="800" u="none" strike="noStrike">
                          <a:effectLst/>
                        </a:rPr>
                        <a:t>Ranking</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Country</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Gross Domestic Product</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Cybercrime</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Dollar Value</a:t>
                      </a:r>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1479759314"/>
                  </a:ext>
                </a:extLst>
              </a:tr>
              <a:tr h="346214">
                <a:tc>
                  <a:txBody>
                    <a:bodyPr/>
                    <a:lstStyle/>
                    <a:p>
                      <a:pPr algn="l" fontAlgn="b"/>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(GDP) in Trillion $</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 Loss of GDP</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of Cybercrime</a:t>
                      </a:r>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2535804263"/>
                  </a:ext>
                </a:extLst>
              </a:tr>
              <a:tr h="199155">
                <a:tc>
                  <a:txBody>
                    <a:bodyPr/>
                    <a:lstStyle/>
                    <a:p>
                      <a:pPr algn="l" fontAlgn="b"/>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3483656795"/>
                  </a:ext>
                </a:extLst>
              </a:tr>
              <a:tr h="199155">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r>
                        <a:rPr lang="en-US" sz="800" u="none" strike="noStrike">
                          <a:effectLst/>
                        </a:rPr>
                        <a:t>United States</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21.44</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0.64%</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$137,216,000</a:t>
                      </a:r>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223506664"/>
                  </a:ext>
                </a:extLst>
              </a:tr>
              <a:tr h="199155">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r>
                        <a:rPr lang="en-US" sz="800" u="none" strike="noStrike">
                          <a:effectLst/>
                        </a:rPr>
                        <a:t>China</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14.14</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0.63%</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$89,082,000</a:t>
                      </a:r>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1720345961"/>
                  </a:ext>
                </a:extLst>
              </a:tr>
              <a:tr h="199155">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r>
                        <a:rPr lang="en-US" sz="800" u="none" strike="noStrike">
                          <a:effectLst/>
                        </a:rPr>
                        <a:t>Japan</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5.15</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0.02%</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$1,030,000</a:t>
                      </a:r>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2099007567"/>
                  </a:ext>
                </a:extLst>
              </a:tr>
              <a:tr h="199155">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r>
                        <a:rPr lang="en-US" sz="800" u="none" strike="noStrike">
                          <a:effectLst/>
                        </a:rPr>
                        <a:t>Germany</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3.86</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1.60%</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$61,760,000</a:t>
                      </a:r>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940644204"/>
                  </a:ext>
                </a:extLst>
              </a:tr>
              <a:tr h="199155">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r>
                        <a:rPr lang="en-US" sz="800" u="none" strike="noStrike">
                          <a:effectLst/>
                        </a:rPr>
                        <a:t>India</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2.94</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0.21%</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$6,174,000</a:t>
                      </a:r>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2062117701"/>
                  </a:ext>
                </a:extLst>
              </a:tr>
              <a:tr h="199155">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r>
                        <a:rPr lang="en-US" sz="800" u="none" strike="noStrike">
                          <a:effectLst/>
                        </a:rPr>
                        <a:t>United Kington</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2.83</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0.16%</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$4,528,000</a:t>
                      </a:r>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780118128"/>
                  </a:ext>
                </a:extLst>
              </a:tr>
              <a:tr h="199155">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r>
                        <a:rPr lang="en-US" sz="800" u="none" strike="noStrike">
                          <a:effectLst/>
                        </a:rPr>
                        <a:t>France</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2.71</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0.11%</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$2,981,000</a:t>
                      </a:r>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584907993"/>
                  </a:ext>
                </a:extLst>
              </a:tr>
              <a:tr h="199155">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r>
                        <a:rPr lang="en-US" sz="800" u="none" strike="noStrike">
                          <a:effectLst/>
                        </a:rPr>
                        <a:t>Italy</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1.99</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0.04%</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$796,000</a:t>
                      </a:r>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3614920915"/>
                  </a:ext>
                </a:extLst>
              </a:tr>
              <a:tr h="199155">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r>
                        <a:rPr lang="en-US" sz="800" u="none" strike="noStrike">
                          <a:effectLst/>
                        </a:rPr>
                        <a:t>Brazil</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1.84</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0.32%</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$5,888,000</a:t>
                      </a:r>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3590611469"/>
                  </a:ext>
                </a:extLst>
              </a:tr>
              <a:tr h="199155">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r>
                        <a:rPr lang="en-US" sz="800" u="none" strike="noStrike">
                          <a:effectLst/>
                        </a:rPr>
                        <a:t>Canada</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1.73</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0.17%</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$2,941,000</a:t>
                      </a:r>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3278371767"/>
                  </a:ext>
                </a:extLst>
              </a:tr>
              <a:tr h="199155">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r>
                        <a:rPr lang="en-US" sz="800" u="none" strike="noStrike">
                          <a:effectLst/>
                        </a:rPr>
                        <a:t>Russia</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1.64</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0.10%</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$1,640,000</a:t>
                      </a:r>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332290545"/>
                  </a:ext>
                </a:extLst>
              </a:tr>
              <a:tr h="199155">
                <a:tc>
                  <a:txBody>
                    <a:bodyPr/>
                    <a:lstStyle/>
                    <a:p>
                      <a:pPr algn="ctr" fontAlgn="b"/>
                      <a:r>
                        <a:rPr lang="en-US" sz="800" u="none" strike="noStrike">
                          <a:effectLst/>
                        </a:rPr>
                        <a:t>12</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r>
                        <a:rPr lang="en-US" sz="800" u="none" strike="noStrike">
                          <a:effectLst/>
                        </a:rPr>
                        <a:t>South Korea</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1.63</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dna</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dna</a:t>
                      </a:r>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3490325179"/>
                  </a:ext>
                </a:extLst>
              </a:tr>
              <a:tr h="199155">
                <a:tc>
                  <a:txBody>
                    <a:bodyPr/>
                    <a:lstStyle/>
                    <a:p>
                      <a:pPr algn="ctr" fontAlgn="b"/>
                      <a:r>
                        <a:rPr lang="en-US" sz="800" u="none" strike="noStrike">
                          <a:effectLst/>
                        </a:rPr>
                        <a:t>13</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r>
                        <a:rPr lang="en-US" sz="800" u="none" strike="noStrike">
                          <a:effectLst/>
                        </a:rPr>
                        <a:t>Spain</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1.40</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dna</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dna</a:t>
                      </a:r>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3992243505"/>
                  </a:ext>
                </a:extLst>
              </a:tr>
              <a:tr h="199155">
                <a:tc>
                  <a:txBody>
                    <a:bodyPr/>
                    <a:lstStyle/>
                    <a:p>
                      <a:pPr algn="ctr" fontAlgn="b"/>
                      <a:r>
                        <a:rPr lang="en-US" sz="800" u="none" strike="noStrike">
                          <a:effectLst/>
                        </a:rPr>
                        <a:t>14</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r>
                        <a:rPr lang="en-US" sz="800" u="none" strike="noStrike">
                          <a:effectLst/>
                        </a:rPr>
                        <a:t>Australia</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1.38</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0.08%</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$1,104,000</a:t>
                      </a:r>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3910676296"/>
                  </a:ext>
                </a:extLst>
              </a:tr>
              <a:tr h="199155">
                <a:tc>
                  <a:txBody>
                    <a:bodyPr/>
                    <a:lstStyle/>
                    <a:p>
                      <a:pPr algn="ctr" fontAlgn="b"/>
                      <a:r>
                        <a:rPr lang="en-US" sz="800" u="none" strike="noStrike">
                          <a:effectLst/>
                        </a:rPr>
                        <a:t>15</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r>
                        <a:rPr lang="en-US" sz="800" u="none" strike="noStrike">
                          <a:effectLst/>
                        </a:rPr>
                        <a:t>Mexico</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1.27</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0.17%</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$2,159,000</a:t>
                      </a:r>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1781828140"/>
                  </a:ext>
                </a:extLst>
              </a:tr>
              <a:tr h="199155">
                <a:tc>
                  <a:txBody>
                    <a:bodyPr/>
                    <a:lstStyle/>
                    <a:p>
                      <a:pPr algn="ctr" fontAlgn="b"/>
                      <a:r>
                        <a:rPr lang="en-US" sz="800" u="none" strike="noStrike">
                          <a:effectLst/>
                        </a:rPr>
                        <a:t>16</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r>
                        <a:rPr lang="en-US" sz="800" u="none" strike="noStrike">
                          <a:effectLst/>
                        </a:rPr>
                        <a:t>Indonesia</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1.11</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dna</a:t>
                      </a:r>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r>
                        <a:rPr lang="en-US" sz="800" u="none" strike="noStrike">
                          <a:effectLst/>
                        </a:rPr>
                        <a:t>dna</a:t>
                      </a:r>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3171891918"/>
                  </a:ext>
                </a:extLst>
              </a:tr>
              <a:tr h="199155">
                <a:tc>
                  <a:txBody>
                    <a:bodyPr/>
                    <a:lstStyle/>
                    <a:p>
                      <a:pPr algn="l" fontAlgn="b"/>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ctr" fontAlgn="b"/>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5657718"/>
                  </a:ext>
                </a:extLst>
              </a:tr>
              <a:tr h="199155">
                <a:tc>
                  <a:txBody>
                    <a:bodyPr/>
                    <a:lstStyle/>
                    <a:p>
                      <a:pPr algn="l" fontAlgn="b"/>
                      <a:r>
                        <a:rPr lang="en-US" sz="800" u="none" strike="noStrike">
                          <a:effectLst/>
                        </a:rPr>
                        <a:t>GDP Source:</a:t>
                      </a:r>
                      <a:endParaRPr lang="en-US" sz="800" b="0" i="0" u="none" strike="noStrike">
                        <a:solidFill>
                          <a:srgbClr val="000000"/>
                        </a:solidFill>
                        <a:effectLst/>
                        <a:latin typeface="Calibri" panose="020F0502020204030204" pitchFamily="34" charset="0"/>
                      </a:endParaRPr>
                    </a:p>
                  </a:txBody>
                  <a:tcPr marL="7221" marR="7221" marT="7221" marB="0" anchor="b"/>
                </a:tc>
                <a:tc gridSpan="4">
                  <a:txBody>
                    <a:bodyPr/>
                    <a:lstStyle/>
                    <a:p>
                      <a:pPr algn="l" rtl="0" fontAlgn="ctr"/>
                      <a:r>
                        <a:rPr lang="en-US" sz="800" u="sng" strike="noStrike">
                          <a:effectLst/>
                          <a:hlinkClick r:id="rId2"/>
                        </a:rPr>
                        <a:t>https://www.investopedia.com/insights/worlds-top-economies/</a:t>
                      </a:r>
                      <a:endParaRPr lang="en-US" sz="800" b="0" i="0" u="sng" strike="noStrike">
                        <a:solidFill>
                          <a:srgbClr val="0563C1"/>
                        </a:solidFill>
                        <a:effectLst/>
                        <a:latin typeface="Calibri" panose="020F0502020204030204" pitchFamily="34" charset="0"/>
                      </a:endParaRPr>
                    </a:p>
                  </a:txBody>
                  <a:tcPr marL="64988" marR="7221" marT="7221"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46396029"/>
                  </a:ext>
                </a:extLst>
              </a:tr>
              <a:tr h="199155">
                <a:tc>
                  <a:txBody>
                    <a:bodyPr/>
                    <a:lstStyle/>
                    <a:p>
                      <a:pPr algn="l" fontAlgn="b"/>
                      <a:endParaRPr lang="en-US" sz="800" b="0" i="0" u="none" strike="noStrike">
                        <a:solidFill>
                          <a:srgbClr val="000000"/>
                        </a:solidFill>
                        <a:effectLst/>
                        <a:latin typeface="Calibri" panose="020F0502020204030204" pitchFamily="34" charset="0"/>
                      </a:endParaRPr>
                    </a:p>
                  </a:txBody>
                  <a:tcPr marL="7221" marR="7221" marT="7221" marB="0" anchor="b"/>
                </a:tc>
                <a:tc gridSpan="4">
                  <a:txBody>
                    <a:bodyPr/>
                    <a:lstStyle/>
                    <a:p>
                      <a:pPr algn="l" fontAlgn="b"/>
                      <a:r>
                        <a:rPr lang="en-US" sz="800" u="sng" strike="noStrike">
                          <a:effectLst/>
                          <a:hlinkClick r:id="rId3"/>
                        </a:rPr>
                        <a:t>This list is based on the IMF's World Economic Outlook Database, October 2019.</a:t>
                      </a:r>
                      <a:endParaRPr lang="en-US" sz="800" b="0" i="0" u="sng" strike="noStrike">
                        <a:solidFill>
                          <a:srgbClr val="0563C1"/>
                        </a:solidFill>
                        <a:effectLst/>
                        <a:latin typeface="Calibri" panose="020F0502020204030204" pitchFamily="34" charset="0"/>
                      </a:endParaRPr>
                    </a:p>
                  </a:txBody>
                  <a:tcPr marL="7221" marR="7221" marT="7221"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23267075"/>
                  </a:ext>
                </a:extLst>
              </a:tr>
              <a:tr h="199155">
                <a:tc gridSpan="4">
                  <a:txBody>
                    <a:bodyPr/>
                    <a:lstStyle/>
                    <a:p>
                      <a:pPr algn="l" fontAlgn="b"/>
                      <a:r>
                        <a:rPr lang="en-US" sz="800" u="none" strike="noStrike">
                          <a:effectLst/>
                        </a:rPr>
                        <a:t>Cybercrime Source: "Economic Impact of Cybercrime - No Slowing Down,</a:t>
                      </a:r>
                      <a:endParaRPr lang="en-US" sz="800" b="0" i="0" u="none" strike="noStrike">
                        <a:solidFill>
                          <a:srgbClr val="000000"/>
                        </a:solidFill>
                        <a:effectLst/>
                        <a:latin typeface="Calibri" panose="020F0502020204030204" pitchFamily="34" charset="0"/>
                      </a:endParaRPr>
                    </a:p>
                  </a:txBody>
                  <a:tcPr marL="7221" marR="7221" marT="7221"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3128113589"/>
                  </a:ext>
                </a:extLst>
              </a:tr>
              <a:tr h="199155">
                <a:tc>
                  <a:txBody>
                    <a:bodyPr/>
                    <a:lstStyle/>
                    <a:p>
                      <a:pPr algn="l" fontAlgn="b"/>
                      <a:endParaRPr lang="en-US" sz="800" b="0" i="0" u="none" strike="noStrike">
                        <a:solidFill>
                          <a:srgbClr val="000000"/>
                        </a:solidFill>
                        <a:effectLst/>
                        <a:latin typeface="Calibri" panose="020F0502020204030204" pitchFamily="34" charset="0"/>
                      </a:endParaRPr>
                    </a:p>
                  </a:txBody>
                  <a:tcPr marL="7221" marR="7221" marT="7221" marB="0" anchor="b"/>
                </a:tc>
                <a:tc gridSpan="3">
                  <a:txBody>
                    <a:bodyPr/>
                    <a:lstStyle/>
                    <a:p>
                      <a:pPr algn="l" fontAlgn="b"/>
                      <a:r>
                        <a:rPr lang="en-US" sz="800" u="none" strike="noStrike">
                          <a:effectLst/>
                        </a:rPr>
                        <a:t>Center for Strategic and International Studies (CSIS), 2018</a:t>
                      </a:r>
                      <a:endParaRPr lang="en-US" sz="800" b="0" i="0" u="none" strike="noStrike">
                        <a:solidFill>
                          <a:srgbClr val="000000"/>
                        </a:solidFill>
                        <a:effectLst/>
                        <a:latin typeface="Calibri" panose="020F0502020204030204" pitchFamily="34" charset="0"/>
                      </a:endParaRPr>
                    </a:p>
                  </a:txBody>
                  <a:tcPr marL="7221" marR="7221" marT="7221" marB="0" anchor="b"/>
                </a:tc>
                <a:tc hMerge="1">
                  <a:txBody>
                    <a:bodyPr/>
                    <a:lstStyle/>
                    <a:p>
                      <a:endParaRPr lang="en-US"/>
                    </a:p>
                  </a:txBody>
                  <a:tcPr/>
                </a:tc>
                <a:tc hMerge="1">
                  <a:txBody>
                    <a:bodyPr/>
                    <a:lstStyle/>
                    <a:p>
                      <a:endParaRPr lang="en-US"/>
                    </a:p>
                  </a:txBody>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1345653008"/>
                  </a:ext>
                </a:extLst>
              </a:tr>
              <a:tr h="199155">
                <a:tc>
                  <a:txBody>
                    <a:bodyPr/>
                    <a:lstStyle/>
                    <a:p>
                      <a:pPr algn="l" fontAlgn="b"/>
                      <a:endParaRPr lang="en-US" sz="800" b="0" i="0" u="none" strike="noStrike">
                        <a:solidFill>
                          <a:srgbClr val="000000"/>
                        </a:solidFill>
                        <a:effectLst/>
                        <a:latin typeface="Calibri" panose="020F0502020204030204" pitchFamily="34" charset="0"/>
                      </a:endParaRPr>
                    </a:p>
                  </a:txBody>
                  <a:tcPr marL="7221" marR="7221" marT="7221" marB="0" anchor="b"/>
                </a:tc>
                <a:tc gridSpan="2">
                  <a:txBody>
                    <a:bodyPr/>
                    <a:lstStyle/>
                    <a:p>
                      <a:pPr algn="l" fontAlgn="b"/>
                      <a:r>
                        <a:rPr lang="en-US" sz="800" u="none" strike="noStrike">
                          <a:effectLst/>
                        </a:rPr>
                        <a:t>dna =  data not available</a:t>
                      </a:r>
                      <a:endParaRPr lang="en-US" sz="800" b="0" i="0" u="none" strike="noStrike">
                        <a:solidFill>
                          <a:srgbClr val="000000"/>
                        </a:solidFill>
                        <a:effectLst/>
                        <a:latin typeface="Calibri" panose="020F0502020204030204" pitchFamily="34" charset="0"/>
                      </a:endParaRPr>
                    </a:p>
                  </a:txBody>
                  <a:tcPr marL="7221" marR="7221" marT="7221" marB="0" anchor="b"/>
                </a:tc>
                <a:tc hMerge="1">
                  <a:txBody>
                    <a:bodyPr/>
                    <a:lstStyle/>
                    <a:p>
                      <a:endParaRPr lang="en-US"/>
                    </a:p>
                  </a:txBody>
                  <a:tcPr/>
                </a:tc>
                <a:tc>
                  <a:txBody>
                    <a:bodyPr/>
                    <a:lstStyle/>
                    <a:p>
                      <a:pPr algn="ctr" fontAlgn="b"/>
                      <a:endParaRPr lang="en-US" sz="800" b="0" i="0" u="none" strike="noStrike">
                        <a:solidFill>
                          <a:srgbClr val="000000"/>
                        </a:solidFill>
                        <a:effectLst/>
                        <a:latin typeface="Calibri" panose="020F0502020204030204" pitchFamily="34" charset="0"/>
                      </a:endParaRPr>
                    </a:p>
                  </a:txBody>
                  <a:tcPr marL="7221" marR="7221" marT="7221" marB="0" anchor="b"/>
                </a:tc>
                <a:tc>
                  <a:txBody>
                    <a:bodyPr/>
                    <a:lstStyle/>
                    <a:p>
                      <a:pPr algn="l" fontAlgn="b"/>
                      <a:endParaRPr lang="en-US" sz="800" b="0" i="0" u="none" strike="noStrike" dirty="0">
                        <a:solidFill>
                          <a:srgbClr val="000000"/>
                        </a:solidFill>
                        <a:effectLst/>
                        <a:latin typeface="Calibri" panose="020F0502020204030204" pitchFamily="34" charset="0"/>
                      </a:endParaRPr>
                    </a:p>
                  </a:txBody>
                  <a:tcPr marL="7221" marR="7221" marT="7221" marB="0" anchor="b"/>
                </a:tc>
                <a:extLst>
                  <a:ext uri="{0D108BD9-81ED-4DB2-BD59-A6C34878D82A}">
                    <a16:rowId xmlns:a16="http://schemas.microsoft.com/office/drawing/2014/main" val="3843904997"/>
                  </a:ext>
                </a:extLst>
              </a:tr>
            </a:tbl>
          </a:graphicData>
        </a:graphic>
      </p:graphicFrame>
    </p:spTree>
    <p:extLst>
      <p:ext uri="{BB962C8B-B14F-4D97-AF65-F5344CB8AC3E}">
        <p14:creationId xmlns:p14="http://schemas.microsoft.com/office/powerpoint/2010/main" val="820686383"/>
      </p:ext>
    </p:extLst>
  </p:cSld>
  <p:clrMapOvr>
    <a:masterClrMapping/>
  </p:clrMapOvr>
  <mc:AlternateContent xmlns:mc="http://schemas.openxmlformats.org/markup-compatibility/2006" xmlns:p14="http://schemas.microsoft.com/office/powerpoint/2010/main">
    <mc:Choice Requires="p14">
      <p:transition spd="slow" p14:dur="2000" advTm="56304"/>
    </mc:Choice>
    <mc:Fallback xmlns="">
      <p:transition spd="slow" advTm="5630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aphicFrame>
        <p:nvGraphicFramePr>
          <p:cNvPr id="118" name="Google Shape;118;p17"/>
          <p:cNvGraphicFramePr/>
          <p:nvPr/>
        </p:nvGraphicFramePr>
        <p:xfrm>
          <a:off x="2552700" y="1397000"/>
          <a:ext cx="6667500" cy="4191025"/>
        </p:xfrm>
        <a:graphic>
          <a:graphicData uri="http://schemas.openxmlformats.org/drawingml/2006/table">
            <a:tbl>
              <a:tblPr>
                <a:noFill/>
                <a:tableStyleId>{285E6E62-C4E3-46B7-BC50-DB75765DD27B}</a:tableStyleId>
              </a:tblPr>
              <a:tblGrid>
                <a:gridCol w="3546225">
                  <a:extLst>
                    <a:ext uri="{9D8B030D-6E8A-4147-A177-3AD203B41FA5}">
                      <a16:colId xmlns:a16="http://schemas.microsoft.com/office/drawing/2014/main" val="20000"/>
                    </a:ext>
                  </a:extLst>
                </a:gridCol>
                <a:gridCol w="3121275">
                  <a:extLst>
                    <a:ext uri="{9D8B030D-6E8A-4147-A177-3AD203B41FA5}">
                      <a16:colId xmlns:a16="http://schemas.microsoft.com/office/drawing/2014/main" val="20001"/>
                    </a:ext>
                  </a:extLst>
                </a:gridCol>
              </a:tblGrid>
              <a:tr h="515675">
                <a:tc>
                  <a:txBody>
                    <a:bodyPr/>
                    <a:lstStyle/>
                    <a:p>
                      <a:pPr marL="0" marR="0" lvl="0" indent="0" algn="ctr" rtl="0">
                        <a:spcBef>
                          <a:spcPts val="0"/>
                        </a:spcBef>
                        <a:spcAft>
                          <a:spcPts val="0"/>
                        </a:spcAft>
                        <a:buNone/>
                      </a:pPr>
                      <a:r>
                        <a:rPr lang="en-US" sz="2800" u="none" strike="noStrike" cap="none">
                          <a:latin typeface="Calibri"/>
                          <a:ea typeface="Calibri"/>
                          <a:cs typeface="Calibri"/>
                          <a:sym typeface="Calibri"/>
                        </a:rPr>
                        <a:t>Activity</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800" u="none" strike="noStrike" cap="none">
                          <a:latin typeface="Calibri"/>
                          <a:ea typeface="Calibri"/>
                          <a:cs typeface="Calibri"/>
                          <a:sym typeface="Calibri"/>
                        </a:rPr>
                        <a:t>Cost As % of GDP</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525050">
                <a:tc>
                  <a:txBody>
                    <a:bodyPr/>
                    <a:lstStyle/>
                    <a:p>
                      <a:pPr marL="0" marR="0" lvl="0" indent="0" algn="l" rtl="0">
                        <a:spcBef>
                          <a:spcPts val="0"/>
                        </a:spcBef>
                        <a:spcAft>
                          <a:spcPts val="0"/>
                        </a:spcAft>
                        <a:buNone/>
                      </a:pPr>
                      <a:r>
                        <a:rPr lang="en-US" sz="2800" u="none" strike="noStrike" cap="none">
                          <a:latin typeface="Calibri"/>
                          <a:ea typeface="Calibri"/>
                          <a:cs typeface="Calibri"/>
                          <a:sym typeface="Calibri"/>
                        </a:rPr>
                        <a:t>Maritime Piracy</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2800" u="none" strike="noStrike" cap="none">
                          <a:latin typeface="Calibri"/>
                          <a:ea typeface="Calibri"/>
                          <a:cs typeface="Calibri"/>
                          <a:sym typeface="Calibri"/>
                        </a:rPr>
                        <a:t>0.02% (global)</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25050">
                <a:tc>
                  <a:txBody>
                    <a:bodyPr/>
                    <a:lstStyle/>
                    <a:p>
                      <a:pPr marL="0" marR="0" lvl="0" indent="0" algn="l" rtl="0">
                        <a:spcBef>
                          <a:spcPts val="0"/>
                        </a:spcBef>
                        <a:spcAft>
                          <a:spcPts val="0"/>
                        </a:spcAft>
                        <a:buNone/>
                      </a:pPr>
                      <a:r>
                        <a:rPr lang="en-US" sz="2800" u="none" strike="noStrike" cap="none">
                          <a:latin typeface="Calibri"/>
                          <a:ea typeface="Calibri"/>
                          <a:cs typeface="Calibri"/>
                          <a:sym typeface="Calibri"/>
                        </a:rPr>
                        <a:t>Cybercrime</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EEAF6"/>
                    </a:solidFill>
                  </a:tcPr>
                </a:tc>
                <a:tc>
                  <a:txBody>
                    <a:bodyPr/>
                    <a:lstStyle/>
                    <a:p>
                      <a:pPr marL="0" marR="0" lvl="0" indent="0" algn="l" rtl="0">
                        <a:spcBef>
                          <a:spcPts val="0"/>
                        </a:spcBef>
                        <a:spcAft>
                          <a:spcPts val="0"/>
                        </a:spcAft>
                        <a:buNone/>
                      </a:pPr>
                      <a:r>
                        <a:rPr lang="en-US" sz="2800" u="none" strike="noStrike" cap="none">
                          <a:latin typeface="Calibri"/>
                          <a:ea typeface="Calibri"/>
                          <a:cs typeface="Calibri"/>
                          <a:sym typeface="Calibri"/>
                        </a:rPr>
                        <a:t>0.8% (global)</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EEAF6"/>
                    </a:solidFill>
                  </a:tcPr>
                </a:tc>
                <a:extLst>
                  <a:ext uri="{0D108BD9-81ED-4DB2-BD59-A6C34878D82A}">
                    <a16:rowId xmlns:a16="http://schemas.microsoft.com/office/drawing/2014/main" val="10002"/>
                  </a:ext>
                </a:extLst>
              </a:tr>
              <a:tr h="525050">
                <a:tc>
                  <a:txBody>
                    <a:bodyPr/>
                    <a:lstStyle/>
                    <a:p>
                      <a:pPr marL="0" marR="0" lvl="0" indent="0" algn="l" rtl="0">
                        <a:spcBef>
                          <a:spcPts val="0"/>
                        </a:spcBef>
                        <a:spcAft>
                          <a:spcPts val="0"/>
                        </a:spcAft>
                        <a:buNone/>
                      </a:pPr>
                      <a:r>
                        <a:rPr lang="en-US" sz="2800" u="none" strike="noStrike" cap="none">
                          <a:latin typeface="Calibri"/>
                          <a:ea typeface="Calibri"/>
                          <a:cs typeface="Calibri"/>
                          <a:sym typeface="Calibri"/>
                        </a:rPr>
                        <a:t>Counterfeiting/Piracy</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2800" u="none" strike="noStrike" cap="none">
                          <a:latin typeface="Calibri"/>
                          <a:ea typeface="Calibri"/>
                          <a:cs typeface="Calibri"/>
                          <a:sym typeface="Calibri"/>
                        </a:rPr>
                        <a:t>0.9% (global)</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25050">
                <a:tc>
                  <a:txBody>
                    <a:bodyPr/>
                    <a:lstStyle/>
                    <a:p>
                      <a:pPr marL="0" marR="0" lvl="0" indent="0" algn="l" rtl="0">
                        <a:spcBef>
                          <a:spcPts val="0"/>
                        </a:spcBef>
                        <a:spcAft>
                          <a:spcPts val="0"/>
                        </a:spcAft>
                        <a:buNone/>
                      </a:pPr>
                      <a:r>
                        <a:rPr lang="en-US" sz="2800" u="none" strike="noStrike" cap="none">
                          <a:latin typeface="Calibri"/>
                          <a:ea typeface="Calibri"/>
                          <a:cs typeface="Calibri"/>
                          <a:sym typeface="Calibri"/>
                        </a:rPr>
                        <a:t>Narcotics</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EEAF6"/>
                    </a:solidFill>
                  </a:tcPr>
                </a:tc>
                <a:tc>
                  <a:txBody>
                    <a:bodyPr/>
                    <a:lstStyle/>
                    <a:p>
                      <a:pPr marL="0" marR="0" lvl="0" indent="0" algn="l" rtl="0">
                        <a:spcBef>
                          <a:spcPts val="0"/>
                        </a:spcBef>
                        <a:spcAft>
                          <a:spcPts val="0"/>
                        </a:spcAft>
                        <a:buNone/>
                      </a:pPr>
                      <a:r>
                        <a:rPr lang="en-US" sz="2800" u="none" strike="noStrike" cap="none">
                          <a:latin typeface="Calibri"/>
                          <a:ea typeface="Calibri"/>
                          <a:cs typeface="Calibri"/>
                          <a:sym typeface="Calibri"/>
                        </a:rPr>
                        <a:t>0.9% (global)</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EEAF6"/>
                    </a:solidFill>
                  </a:tcPr>
                </a:tc>
                <a:extLst>
                  <a:ext uri="{0D108BD9-81ED-4DB2-BD59-A6C34878D82A}">
                    <a16:rowId xmlns:a16="http://schemas.microsoft.com/office/drawing/2014/main" val="10004"/>
                  </a:ext>
                </a:extLst>
              </a:tr>
              <a:tr h="525050">
                <a:tc>
                  <a:txBody>
                    <a:bodyPr/>
                    <a:lstStyle/>
                    <a:p>
                      <a:pPr marL="0" marR="0" lvl="0" indent="0" algn="l" rtl="0">
                        <a:spcBef>
                          <a:spcPts val="0"/>
                        </a:spcBef>
                        <a:spcAft>
                          <a:spcPts val="0"/>
                        </a:spcAft>
                        <a:buNone/>
                      </a:pPr>
                      <a:r>
                        <a:rPr lang="en-US" sz="2800" u="none" strike="noStrike" cap="none">
                          <a:latin typeface="Calibri"/>
                          <a:ea typeface="Calibri"/>
                          <a:cs typeface="Calibri"/>
                          <a:sym typeface="Calibri"/>
                        </a:rPr>
                        <a:t>Car Crashes</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2800" u="none" strike="noStrike" cap="none">
                          <a:latin typeface="Calibri"/>
                          <a:ea typeface="Calibri"/>
                          <a:cs typeface="Calibri"/>
                          <a:sym typeface="Calibri"/>
                        </a:rPr>
                        <a:t>1.0% (US)</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525050">
                <a:tc>
                  <a:txBody>
                    <a:bodyPr/>
                    <a:lstStyle/>
                    <a:p>
                      <a:pPr marL="0" marR="0" lvl="0" indent="0" algn="l" rtl="0">
                        <a:spcBef>
                          <a:spcPts val="0"/>
                        </a:spcBef>
                        <a:spcAft>
                          <a:spcPts val="0"/>
                        </a:spcAft>
                        <a:buNone/>
                      </a:pPr>
                      <a:r>
                        <a:rPr lang="en-US" sz="2800" u="none" strike="noStrike" cap="none">
                          <a:latin typeface="Calibri"/>
                          <a:ea typeface="Calibri"/>
                          <a:cs typeface="Calibri"/>
                          <a:sym typeface="Calibri"/>
                        </a:rPr>
                        <a:t>Transnational Crime</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EEAF6"/>
                    </a:solidFill>
                  </a:tcPr>
                </a:tc>
                <a:tc>
                  <a:txBody>
                    <a:bodyPr/>
                    <a:lstStyle/>
                    <a:p>
                      <a:pPr marL="0" marR="0" lvl="0" indent="0" algn="l" rtl="0">
                        <a:spcBef>
                          <a:spcPts val="0"/>
                        </a:spcBef>
                        <a:spcAft>
                          <a:spcPts val="0"/>
                        </a:spcAft>
                        <a:buNone/>
                      </a:pPr>
                      <a:r>
                        <a:rPr lang="en-US" sz="2800" u="none" strike="noStrike" cap="none">
                          <a:latin typeface="Calibri"/>
                          <a:ea typeface="Calibri"/>
                          <a:cs typeface="Calibri"/>
                          <a:sym typeface="Calibri"/>
                        </a:rPr>
                        <a:t>1.2% (global)</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EEAF6"/>
                    </a:solidFill>
                  </a:tcPr>
                </a:tc>
                <a:extLst>
                  <a:ext uri="{0D108BD9-81ED-4DB2-BD59-A6C34878D82A}">
                    <a16:rowId xmlns:a16="http://schemas.microsoft.com/office/drawing/2014/main" val="10006"/>
                  </a:ext>
                </a:extLst>
              </a:tr>
              <a:tr h="525050">
                <a:tc>
                  <a:txBody>
                    <a:bodyPr/>
                    <a:lstStyle/>
                    <a:p>
                      <a:pPr marL="0" marR="0" lvl="0" indent="0" algn="l" rtl="0">
                        <a:spcBef>
                          <a:spcPts val="0"/>
                        </a:spcBef>
                        <a:spcAft>
                          <a:spcPts val="0"/>
                        </a:spcAft>
                        <a:buNone/>
                      </a:pPr>
                      <a:r>
                        <a:rPr lang="en-US" sz="2800" u="none" strike="noStrike" cap="none">
                          <a:latin typeface="Calibri"/>
                          <a:ea typeface="Calibri"/>
                          <a:cs typeface="Calibri"/>
                          <a:sym typeface="Calibri"/>
                        </a:rPr>
                        <a:t>Pilferage</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2800" u="none" strike="noStrike" cap="none">
                          <a:latin typeface="Calibri"/>
                          <a:ea typeface="Calibri"/>
                          <a:cs typeface="Calibri"/>
                          <a:sym typeface="Calibri"/>
                        </a:rPr>
                        <a:t>1.5% (US)</a:t>
                      </a:r>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19" name="Google Shape;119;p17"/>
          <p:cNvSpPr txBox="1"/>
          <p:nvPr/>
        </p:nvSpPr>
        <p:spPr>
          <a:xfrm>
            <a:off x="4048760" y="6248400"/>
            <a:ext cx="40640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Source: McAfee (June 2014)</a:t>
            </a:r>
            <a:endParaRPr/>
          </a:p>
        </p:txBody>
      </p:sp>
      <p:sp>
        <p:nvSpPr>
          <p:cNvPr id="120" name="Google Shape;120;p17"/>
          <p:cNvSpPr/>
          <p:nvPr/>
        </p:nvSpPr>
        <p:spPr>
          <a:xfrm>
            <a:off x="1585971" y="466596"/>
            <a:ext cx="8989577"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0" i="0" u="none" strike="noStrike" cap="none">
                <a:solidFill>
                  <a:schemeClr val="dk1"/>
                </a:solidFill>
                <a:latin typeface="Calibri"/>
                <a:ea typeface="Calibri"/>
                <a:cs typeface="Calibri"/>
                <a:sym typeface="Calibri"/>
              </a:rPr>
              <a:t>Net Losses: Estimating the Global Cost of Cybercrime</a:t>
            </a:r>
            <a:endParaRPr sz="3200">
              <a:solidFill>
                <a:schemeClr val="dk1"/>
              </a:solidFill>
              <a:latin typeface="Calibri"/>
              <a:ea typeface="Calibri"/>
              <a:cs typeface="Calibri"/>
              <a:sym typeface="Calibri"/>
            </a:endParaRPr>
          </a:p>
        </p:txBody>
      </p:sp>
      <p:sp>
        <p:nvSpPr>
          <p:cNvPr id="121" name="Google Shape;12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28057"/>
    </mc:Choice>
    <mc:Fallback xmlns="">
      <p:transition spd="slow" advTm="2805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p:nvPr/>
        </p:nvSpPr>
        <p:spPr>
          <a:xfrm>
            <a:off x="1181100" y="6026835"/>
            <a:ext cx="97282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Source: PWC (2015) </a:t>
            </a:r>
            <a:r>
              <a:rPr lang="en-US" sz="1800" u="sng">
                <a:solidFill>
                  <a:schemeClr val="hlink"/>
                </a:solidFill>
                <a:latin typeface="Calibri"/>
                <a:ea typeface="Calibri"/>
                <a:cs typeface="Calibri"/>
                <a:sym typeface="Calibri"/>
                <a:hlinkClick r:id="rId3"/>
              </a:rPr>
              <a:t>http://www.pwc.com/us/en/view/issue-15/cybersecurity-business-priority.jhtml</a:t>
            </a:r>
            <a:r>
              <a:rPr lang="en-US" sz="1800">
                <a:solidFill>
                  <a:schemeClr val="dk1"/>
                </a:solidFill>
                <a:latin typeface="Calibri"/>
                <a:ea typeface="Calibri"/>
                <a:cs typeface="Calibri"/>
                <a:sym typeface="Calibri"/>
              </a:rPr>
              <a:t> </a:t>
            </a:r>
            <a:endParaRPr/>
          </a:p>
        </p:txBody>
      </p:sp>
      <p:sp>
        <p:nvSpPr>
          <p:cNvPr id="127" name="Google Shape;127;p18"/>
          <p:cNvSpPr txBox="1"/>
          <p:nvPr/>
        </p:nvSpPr>
        <p:spPr>
          <a:xfrm>
            <a:off x="2440214" y="369499"/>
            <a:ext cx="7625443"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US Business Impact of Information Security Incidents</a:t>
            </a:r>
            <a:endParaRPr/>
          </a:p>
        </p:txBody>
      </p:sp>
      <p:pic>
        <p:nvPicPr>
          <p:cNvPr id="128" name="Google Shape;128;p18"/>
          <p:cNvPicPr preferRelativeResize="0"/>
          <p:nvPr/>
        </p:nvPicPr>
        <p:blipFill rotWithShape="1">
          <a:blip r:embed="rId4">
            <a:alphaModFix/>
          </a:blip>
          <a:srcRect/>
          <a:stretch/>
        </p:blipFill>
        <p:spPr>
          <a:xfrm>
            <a:off x="4191000" y="966787"/>
            <a:ext cx="3810000" cy="4924425"/>
          </a:xfrm>
          <a:prstGeom prst="rect">
            <a:avLst/>
          </a:prstGeom>
          <a:noFill/>
          <a:ln>
            <a:noFill/>
          </a:ln>
        </p:spPr>
      </p:pic>
      <p:sp>
        <p:nvSpPr>
          <p:cNvPr id="129" name="Google Shape;12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36044"/>
    </mc:Choice>
    <mc:Fallback xmlns="">
      <p:transition spd="slow" advTm="36044"/>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416</TotalTime>
  <Words>2207</Words>
  <Application>Microsoft Office PowerPoint</Application>
  <PresentationFormat>Widescreen</PresentationFormat>
  <Paragraphs>316</Paragraphs>
  <Slides>42</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Calibri</vt:lpstr>
      <vt:lpstr>Office Theme</vt:lpstr>
      <vt:lpstr>PowerPoint Presentation</vt:lpstr>
      <vt:lpstr>Acknowledgements</vt:lpstr>
      <vt:lpstr>Chapter 6 Learning Objectives</vt:lpstr>
      <vt:lpstr>PowerPoint Presentation</vt:lpstr>
      <vt:lpstr>PowerPoint Presentation</vt:lpstr>
      <vt:lpstr>Cybercrime as a Percentage of GDP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Ransomware</vt:lpstr>
      <vt:lpstr>PowerPoint Presentation</vt:lpstr>
      <vt:lpstr>PowerPoint Presentation</vt:lpstr>
      <vt:lpstr>PowerPoint Presentation</vt:lpstr>
      <vt:lpstr>PowerPoint Presentation</vt:lpstr>
      <vt:lpstr>PowerPoint Presentation</vt:lpstr>
      <vt:lpstr>PowerPoint Presentation</vt:lpstr>
      <vt:lpstr>Confidentiality</vt:lpstr>
      <vt:lpstr>Integrity</vt:lpstr>
      <vt:lpstr>Availability</vt:lpstr>
      <vt:lpstr>PowerPoint Presentation</vt:lpstr>
      <vt:lpstr>Information Security </vt:lpstr>
      <vt:lpstr>PowerPoint Presentation</vt:lpstr>
      <vt:lpstr>PowerPoint Presentation</vt:lpstr>
      <vt:lpstr>Information Security: Authentication</vt:lpstr>
      <vt:lpstr>Information Security </vt:lpstr>
      <vt:lpstr>Password Security</vt:lpstr>
      <vt:lpstr>Encryption</vt:lpstr>
      <vt:lpstr>Tools for Information Security - Encryption</vt:lpstr>
      <vt:lpstr>Tools for Information Security - Encryption</vt:lpstr>
      <vt:lpstr>Information Security </vt:lpstr>
      <vt:lpstr>What can you do to protect yourself?</vt:lpstr>
      <vt:lpstr>Protect Against Data Loss</vt:lpstr>
      <vt:lpstr>Protect Against Data Loss</vt:lpstr>
      <vt:lpstr>Chapter 6 Summary</vt:lpstr>
      <vt:lpstr>Certified Information Systems Security Professional</vt:lpstr>
      <vt:lpstr>Serenity Prayer</vt:lpstr>
      <vt:lpstr>Things YOU can do:</vt:lpstr>
      <vt:lpstr>A Simple Backup Drive Using a USB Cord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A. Hemenway</dc:creator>
  <cp:lastModifiedBy>Villegas,Juan G.(Student)</cp:lastModifiedBy>
  <cp:revision>30</cp:revision>
  <cp:lastPrinted>2020-04-03T19:08:30Z</cp:lastPrinted>
  <dcterms:modified xsi:type="dcterms:W3CDTF">2022-04-04T13:10:55Z</dcterms:modified>
</cp:coreProperties>
</file>